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0" r:id="rId2"/>
    <p:sldId id="260" r:id="rId3"/>
    <p:sldId id="261" r:id="rId4"/>
    <p:sldId id="262" r:id="rId5"/>
    <p:sldId id="263" r:id="rId6"/>
    <p:sldId id="265" r:id="rId7"/>
    <p:sldId id="278" r:id="rId8"/>
    <p:sldId id="268" r:id="rId9"/>
    <p:sldId id="269" r:id="rId10"/>
    <p:sldId id="270" r:id="rId11"/>
    <p:sldId id="256" r:id="rId12"/>
    <p:sldId id="266" r:id="rId13"/>
    <p:sldId id="267" r:id="rId14"/>
    <p:sldId id="271" r:id="rId15"/>
    <p:sldId id="277" r:id="rId16"/>
    <p:sldId id="279" r:id="rId17"/>
    <p:sldId id="264" r:id="rId18"/>
    <p:sldId id="257" r:id="rId19"/>
    <p:sldId id="258" r:id="rId20"/>
    <p:sldId id="259" r:id="rId21"/>
    <p:sldId id="272" r:id="rId22"/>
    <p:sldId id="273" r:id="rId23"/>
    <p:sldId id="274" r:id="rId24"/>
    <p:sldId id="275" r:id="rId25"/>
    <p:sldId id="276" r:id="rId2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4660"/>
  </p:normalViewPr>
  <p:slideViewPr>
    <p:cSldViewPr>
      <p:cViewPr>
        <p:scale>
          <a:sx n="100" d="100"/>
          <a:sy n="100" d="100"/>
        </p:scale>
        <p:origin x="-300" y="-1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B73ACC-6BC4-48DD-9C27-F73441E3A5CF}" type="datetimeFigureOut">
              <a:rPr lang="it-IT" smtClean="0"/>
              <a:pPr/>
              <a:t>21/02/2012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7868E2-1D47-4EE1-A043-31A39DACBDD1}"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177868E2-1D47-4EE1-A043-31A39DACBDD1}" type="slidenum">
              <a:rPr lang="it-IT" smtClean="0"/>
              <a:pPr/>
              <a:t>8</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AB3BEC3-B105-4A2B-AEB4-74F66BF47250}" type="datetimeFigureOut">
              <a:rPr lang="it-IT" smtClean="0"/>
              <a:pPr/>
              <a:t>21/02/2012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69A1BB7-60A5-4C5E-9F3E-EF8DF16E1E93}"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3BEC3-B105-4A2B-AEB4-74F66BF47250}" type="datetimeFigureOut">
              <a:rPr lang="it-IT" smtClean="0"/>
              <a:pPr/>
              <a:t>21/02/2012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9A1BB7-60A5-4C5E-9F3E-EF8DF16E1E93}"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endParaRPr lang="it-IT" dirty="0" smtClean="0"/>
          </a:p>
          <a:p>
            <a:endParaRPr lang="it-IT" dirty="0" smtClean="0"/>
          </a:p>
          <a:p>
            <a:pPr>
              <a:buNone/>
            </a:pPr>
            <a:endParaRPr lang="it-IT" dirty="0"/>
          </a:p>
        </p:txBody>
      </p:sp>
      <p:pic>
        <p:nvPicPr>
          <p:cNvPr id="4" name="Immagine 3" descr="C:\Users\Client01\AppData\Local\Microsoft\Windows\Temporary Internet Files\Content.Word\Studio-Tributario-Sodini.jpg"/>
          <p:cNvPicPr/>
          <p:nvPr/>
        </p:nvPicPr>
        <p:blipFill>
          <a:blip r:embed="rId2" cstate="print"/>
          <a:srcRect/>
          <a:stretch>
            <a:fillRect/>
          </a:stretch>
        </p:blipFill>
        <p:spPr bwMode="auto">
          <a:xfrm>
            <a:off x="6228184" y="404664"/>
            <a:ext cx="2448272" cy="1656184"/>
          </a:xfrm>
          <a:prstGeom prst="rect">
            <a:avLst/>
          </a:prstGeom>
          <a:noFill/>
          <a:ln w="9525">
            <a:noFill/>
            <a:miter lim="800000"/>
            <a:headEnd/>
            <a:tailEnd/>
          </a:ln>
        </p:spPr>
      </p:pic>
      <p:pic>
        <p:nvPicPr>
          <p:cNvPr id="5" name="Immagine 4" descr="Logo Tavola Rotonda"/>
          <p:cNvPicPr/>
          <p:nvPr/>
        </p:nvPicPr>
        <p:blipFill>
          <a:blip r:embed="rId3" cstate="print"/>
          <a:srcRect/>
          <a:stretch>
            <a:fillRect/>
          </a:stretch>
        </p:blipFill>
        <p:spPr bwMode="auto">
          <a:xfrm>
            <a:off x="899592" y="476672"/>
            <a:ext cx="1944216" cy="1440160"/>
          </a:xfrm>
          <a:prstGeom prst="rect">
            <a:avLst/>
          </a:prstGeom>
          <a:noFill/>
          <a:ln w="9525">
            <a:noFill/>
            <a:miter lim="800000"/>
            <a:headEnd/>
            <a:tailEnd/>
          </a:ln>
        </p:spPr>
      </p:pic>
      <p:pic>
        <p:nvPicPr>
          <p:cNvPr id="6" name="Immagine 5" descr="100%creativi"/>
          <p:cNvPicPr/>
          <p:nvPr/>
        </p:nvPicPr>
        <p:blipFill>
          <a:blip r:embed="rId4" cstate="print"/>
          <a:srcRect l="15203" t="11282" r="22543" b="70154"/>
          <a:stretch>
            <a:fillRect/>
          </a:stretch>
        </p:blipFill>
        <p:spPr bwMode="auto">
          <a:xfrm>
            <a:off x="3347864" y="476672"/>
            <a:ext cx="2592288" cy="1512168"/>
          </a:xfrm>
          <a:prstGeom prst="rect">
            <a:avLst/>
          </a:prstGeom>
          <a:noFill/>
          <a:ln w="9525">
            <a:noFill/>
            <a:miter lim="800000"/>
            <a:headEnd/>
            <a:tailEnd/>
          </a:ln>
        </p:spPr>
      </p:pic>
      <p:sp>
        <p:nvSpPr>
          <p:cNvPr id="7" name="CasellaDiTesto 6"/>
          <p:cNvSpPr txBox="1"/>
          <p:nvPr/>
        </p:nvSpPr>
        <p:spPr>
          <a:xfrm>
            <a:off x="899592" y="2348880"/>
            <a:ext cx="7416824" cy="1477328"/>
          </a:xfrm>
          <a:prstGeom prst="rect">
            <a:avLst/>
          </a:prstGeom>
          <a:noFill/>
        </p:spPr>
        <p:txBody>
          <a:bodyPr wrap="square" rtlCol="0">
            <a:spAutoFit/>
          </a:bodyPr>
          <a:lstStyle/>
          <a:p>
            <a:pPr algn="ctr"/>
            <a:r>
              <a:rPr lang="it-IT" b="1" dirty="0" smtClean="0">
                <a:latin typeface="Cambria" pitchFamily="18" charset="0"/>
              </a:rPr>
              <a:t>Secondo Incontro Formativo del Progetto 100% Creativi</a:t>
            </a:r>
          </a:p>
          <a:p>
            <a:pPr algn="ctr"/>
            <a:endParaRPr lang="it-IT" dirty="0" smtClean="0">
              <a:latin typeface="Cambria" pitchFamily="18" charset="0"/>
            </a:endParaRPr>
          </a:p>
          <a:p>
            <a:pPr algn="ctr"/>
            <a:r>
              <a:rPr lang="it-IT" b="1" dirty="0" smtClean="0">
                <a:latin typeface="Cambria" pitchFamily="18" charset="0"/>
              </a:rPr>
              <a:t>Gli Enti No Profit: aspetti teorici e pratici</a:t>
            </a:r>
          </a:p>
          <a:p>
            <a:pPr algn="ctr"/>
            <a:endParaRPr lang="it-IT" dirty="0" smtClean="0">
              <a:latin typeface="Cambria" pitchFamily="18" charset="0"/>
            </a:endParaRPr>
          </a:p>
          <a:p>
            <a:pPr algn="ctr"/>
            <a:r>
              <a:rPr lang="it-IT" dirty="0" smtClean="0">
                <a:latin typeface="Cambria" pitchFamily="18" charset="0"/>
              </a:rPr>
              <a:t>Relatori: Dott. Alberto Sodini – Dott. Francesco Caputo </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normAutofit/>
          </a:bodyPr>
          <a:lstStyle/>
          <a:p>
            <a:r>
              <a:rPr lang="it-IT" sz="2400" b="1" u="sng" dirty="0" smtClean="0">
                <a:latin typeface="Cambria" pitchFamily="18" charset="0"/>
              </a:rPr>
              <a:t>Nozione civilistica di ente non profit</a:t>
            </a:r>
            <a:endParaRPr lang="it-IT" sz="2400" b="1" u="sng" dirty="0">
              <a:latin typeface="Cambria" pitchFamily="18" charset="0"/>
            </a:endParaRPr>
          </a:p>
        </p:txBody>
      </p:sp>
      <p:sp>
        <p:nvSpPr>
          <p:cNvPr id="4" name="CasellaDiTesto 3"/>
          <p:cNvSpPr txBox="1"/>
          <p:nvPr/>
        </p:nvSpPr>
        <p:spPr>
          <a:xfrm>
            <a:off x="539552" y="1268760"/>
            <a:ext cx="8136904" cy="4524315"/>
          </a:xfrm>
          <a:prstGeom prst="rect">
            <a:avLst/>
          </a:prstGeom>
          <a:noFill/>
        </p:spPr>
        <p:txBody>
          <a:bodyPr wrap="square" rtlCol="0">
            <a:spAutoFit/>
          </a:bodyPr>
          <a:lstStyle/>
          <a:p>
            <a:pPr algn="just"/>
            <a:r>
              <a:rPr lang="it-IT" b="1" dirty="0">
                <a:latin typeface="Cambria" pitchFamily="18" charset="0"/>
              </a:rPr>
              <a:t>Codice civile</a:t>
            </a:r>
          </a:p>
          <a:p>
            <a:pPr algn="just"/>
            <a:r>
              <a:rPr lang="it-IT" dirty="0">
                <a:latin typeface="Cambria" pitchFamily="18" charset="0"/>
              </a:rPr>
              <a:t>Libro I, delle persone e della famiglia </a:t>
            </a:r>
          </a:p>
          <a:p>
            <a:pPr algn="just"/>
            <a:r>
              <a:rPr lang="it-IT" dirty="0" smtClean="0">
                <a:latin typeface="Calibri"/>
                <a:cs typeface="Calibri"/>
              </a:rPr>
              <a:t> ● </a:t>
            </a:r>
            <a:r>
              <a:rPr lang="it-IT" dirty="0" smtClean="0">
                <a:latin typeface="Cambria" pitchFamily="18" charset="0"/>
              </a:rPr>
              <a:t>Titolo </a:t>
            </a:r>
            <a:r>
              <a:rPr lang="it-IT" dirty="0">
                <a:latin typeface="Cambria" pitchFamily="18" charset="0"/>
              </a:rPr>
              <a:t>II, delle persone giuridiche </a:t>
            </a:r>
          </a:p>
          <a:p>
            <a:pPr algn="just"/>
            <a:r>
              <a:rPr lang="it-IT" dirty="0" smtClean="0">
                <a:latin typeface="Cambria"/>
                <a:cs typeface="Calibri"/>
              </a:rPr>
              <a:t>       - </a:t>
            </a:r>
            <a:r>
              <a:rPr lang="it-IT" dirty="0" smtClean="0">
                <a:latin typeface="Cambria" pitchFamily="18" charset="0"/>
              </a:rPr>
              <a:t>Capo I - </a:t>
            </a:r>
            <a:r>
              <a:rPr lang="it-IT" i="1" dirty="0">
                <a:latin typeface="Cambria" pitchFamily="18" charset="0"/>
              </a:rPr>
              <a:t>disposizioni generali </a:t>
            </a:r>
          </a:p>
          <a:p>
            <a:pPr algn="just"/>
            <a:r>
              <a:rPr lang="it-IT" dirty="0" smtClean="0">
                <a:latin typeface="Cambria"/>
                <a:cs typeface="Calibri"/>
              </a:rPr>
              <a:t>       - </a:t>
            </a:r>
            <a:r>
              <a:rPr lang="it-IT" dirty="0" smtClean="0">
                <a:latin typeface="Cambria" pitchFamily="18" charset="0"/>
              </a:rPr>
              <a:t>Capo II - </a:t>
            </a:r>
            <a:r>
              <a:rPr lang="it-IT" i="1" dirty="0">
                <a:latin typeface="Cambria" pitchFamily="18" charset="0"/>
              </a:rPr>
              <a:t>delle associazioni e delle fondazioni </a:t>
            </a:r>
          </a:p>
          <a:p>
            <a:pPr algn="just"/>
            <a:r>
              <a:rPr lang="it-IT" dirty="0" smtClean="0">
                <a:latin typeface="Cambria"/>
                <a:cs typeface="Calibri"/>
              </a:rPr>
              <a:t>       - </a:t>
            </a:r>
            <a:r>
              <a:rPr lang="it-IT" dirty="0" smtClean="0">
                <a:latin typeface="Cambria" pitchFamily="18" charset="0"/>
              </a:rPr>
              <a:t>Capo III - </a:t>
            </a:r>
            <a:r>
              <a:rPr lang="it-IT" i="1" dirty="0">
                <a:latin typeface="Cambria" pitchFamily="18" charset="0"/>
              </a:rPr>
              <a:t>delle associazioni non riconosciute e dei comitati </a:t>
            </a:r>
          </a:p>
          <a:p>
            <a:pPr algn="just"/>
            <a:endParaRPr lang="it-IT" dirty="0" smtClean="0">
              <a:latin typeface="Cambria" pitchFamily="18" charset="0"/>
            </a:endParaRPr>
          </a:p>
          <a:p>
            <a:pPr algn="just"/>
            <a:r>
              <a:rPr lang="it-IT" b="1" dirty="0" err="1" smtClean="0">
                <a:latin typeface="Cambria" pitchFamily="18" charset="0"/>
              </a:rPr>
              <a:t>ARTT</a:t>
            </a:r>
            <a:r>
              <a:rPr lang="it-IT" b="1" dirty="0">
                <a:latin typeface="Cambria" pitchFamily="18" charset="0"/>
              </a:rPr>
              <a:t>. 14-35 </a:t>
            </a:r>
            <a:r>
              <a:rPr lang="it-IT" b="1" dirty="0" smtClean="0">
                <a:latin typeface="Cambria" pitchFamily="18" charset="0"/>
              </a:rPr>
              <a:t>c.c.</a:t>
            </a:r>
            <a:endParaRPr lang="it-IT" b="1" dirty="0">
              <a:latin typeface="Cambria" pitchFamily="18" charset="0"/>
            </a:endParaRPr>
          </a:p>
          <a:p>
            <a:pPr algn="just"/>
            <a:r>
              <a:rPr lang="it-IT" dirty="0" smtClean="0">
                <a:latin typeface="Cambria" pitchFamily="18" charset="0"/>
              </a:rPr>
              <a:t>  - </a:t>
            </a:r>
            <a:r>
              <a:rPr lang="it-IT" dirty="0">
                <a:latin typeface="Cambria" pitchFamily="18" charset="0"/>
              </a:rPr>
              <a:t>associazioni riconosciute </a:t>
            </a:r>
          </a:p>
          <a:p>
            <a:pPr algn="just"/>
            <a:r>
              <a:rPr lang="it-IT" dirty="0" smtClean="0">
                <a:latin typeface="Cambria" pitchFamily="18" charset="0"/>
              </a:rPr>
              <a:t>  - </a:t>
            </a:r>
            <a:r>
              <a:rPr lang="it-IT" dirty="0">
                <a:latin typeface="Cambria" pitchFamily="18" charset="0"/>
              </a:rPr>
              <a:t>fondazioni       </a:t>
            </a:r>
          </a:p>
          <a:p>
            <a:pPr algn="just"/>
            <a:endParaRPr lang="it-IT" dirty="0" smtClean="0">
              <a:latin typeface="Cambria" pitchFamily="18" charset="0"/>
            </a:endParaRPr>
          </a:p>
          <a:p>
            <a:pPr algn="just"/>
            <a:r>
              <a:rPr lang="it-IT" b="1" dirty="0" err="1" smtClean="0">
                <a:latin typeface="Cambria" pitchFamily="18" charset="0"/>
              </a:rPr>
              <a:t>ARTT</a:t>
            </a:r>
            <a:r>
              <a:rPr lang="it-IT" b="1" dirty="0">
                <a:latin typeface="Cambria" pitchFamily="18" charset="0"/>
              </a:rPr>
              <a:t>. 36-38 c.c.</a:t>
            </a:r>
          </a:p>
          <a:p>
            <a:pPr algn="just"/>
            <a:r>
              <a:rPr lang="it-IT" dirty="0" smtClean="0">
                <a:latin typeface="Cambria" pitchFamily="18" charset="0"/>
              </a:rPr>
              <a:t>  - </a:t>
            </a:r>
            <a:r>
              <a:rPr lang="it-IT" dirty="0">
                <a:latin typeface="Cambria" pitchFamily="18" charset="0"/>
              </a:rPr>
              <a:t>associazioni non riconosciute  </a:t>
            </a:r>
          </a:p>
          <a:p>
            <a:pPr algn="just"/>
            <a:endParaRPr lang="it-IT" dirty="0" smtClean="0">
              <a:latin typeface="Cambria" pitchFamily="18" charset="0"/>
            </a:endParaRPr>
          </a:p>
          <a:p>
            <a:pPr algn="just"/>
            <a:r>
              <a:rPr lang="it-IT" b="1" dirty="0" err="1" smtClean="0">
                <a:latin typeface="Cambria" pitchFamily="18" charset="0"/>
              </a:rPr>
              <a:t>ARTT</a:t>
            </a:r>
            <a:r>
              <a:rPr lang="it-IT" b="1" dirty="0">
                <a:latin typeface="Cambria" pitchFamily="18" charset="0"/>
              </a:rPr>
              <a:t>. 39-42 c.c.</a:t>
            </a:r>
          </a:p>
          <a:p>
            <a:pPr algn="just"/>
            <a:r>
              <a:rPr lang="it-IT" dirty="0" smtClean="0">
                <a:latin typeface="Cambria" pitchFamily="18" charset="0"/>
              </a:rPr>
              <a:t>   - </a:t>
            </a:r>
            <a:r>
              <a:rPr lang="it-IT" dirty="0" err="1">
                <a:latin typeface="Cambria" pitchFamily="18" charset="0"/>
              </a:rPr>
              <a:t>comitati</a:t>
            </a:r>
            <a:r>
              <a:rPr lang="it-IT" dirty="0">
                <a:latin typeface="Cambria" pitchFamily="18" charset="0"/>
              </a:rPr>
              <a:t>  </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490066"/>
          </a:xfrm>
        </p:spPr>
        <p:txBody>
          <a:bodyPr>
            <a:normAutofit/>
          </a:bodyPr>
          <a:lstStyle/>
          <a:p>
            <a:r>
              <a:rPr lang="it-IT" sz="2400" b="1" u="sng" dirty="0" smtClean="0">
                <a:latin typeface="Cambria" pitchFamily="18" charset="0"/>
              </a:rPr>
              <a:t>Nozione fiscale di ente non profit</a:t>
            </a:r>
            <a:endParaRPr lang="it-IT" sz="2400" b="1" u="sng" dirty="0">
              <a:latin typeface="Cambria" pitchFamily="18" charset="0"/>
            </a:endParaRPr>
          </a:p>
        </p:txBody>
      </p:sp>
      <p:sp>
        <p:nvSpPr>
          <p:cNvPr id="4" name="CasellaDiTesto 3"/>
          <p:cNvSpPr txBox="1"/>
          <p:nvPr/>
        </p:nvSpPr>
        <p:spPr>
          <a:xfrm>
            <a:off x="971600" y="980728"/>
            <a:ext cx="7632848" cy="2585323"/>
          </a:xfrm>
          <a:prstGeom prst="rect">
            <a:avLst/>
          </a:prstGeom>
          <a:solidFill>
            <a:schemeClr val="bg1">
              <a:lumMod val="95000"/>
            </a:schemeClr>
          </a:solidFill>
        </p:spPr>
        <p:txBody>
          <a:bodyPr wrap="square" rtlCol="0">
            <a:spAutoFit/>
          </a:bodyPr>
          <a:lstStyle/>
          <a:p>
            <a:pPr algn="just"/>
            <a:r>
              <a:rPr lang="it-IT" b="1" dirty="0">
                <a:latin typeface="Cambria" pitchFamily="18" charset="0"/>
              </a:rPr>
              <a:t>Art. 73, </a:t>
            </a:r>
            <a:r>
              <a:rPr lang="it-IT" b="1" dirty="0" err="1" smtClean="0">
                <a:latin typeface="Cambria" pitchFamily="18" charset="0"/>
              </a:rPr>
              <a:t>co</a:t>
            </a:r>
            <a:r>
              <a:rPr lang="it-IT" b="1" dirty="0" smtClean="0">
                <a:latin typeface="Cambria" pitchFamily="18" charset="0"/>
              </a:rPr>
              <a:t>. </a:t>
            </a:r>
            <a:r>
              <a:rPr lang="it-IT" b="1" dirty="0">
                <a:latin typeface="Cambria" pitchFamily="18" charset="0"/>
              </a:rPr>
              <a:t>1, lett</a:t>
            </a:r>
            <a:r>
              <a:rPr lang="it-IT" b="1" dirty="0" smtClean="0">
                <a:latin typeface="Cambria" pitchFamily="18" charset="0"/>
              </a:rPr>
              <a:t>. c</a:t>
            </a:r>
            <a:r>
              <a:rPr lang="it-IT" b="1" dirty="0">
                <a:latin typeface="Cambria" pitchFamily="18" charset="0"/>
              </a:rPr>
              <a:t>) </a:t>
            </a:r>
            <a:r>
              <a:rPr lang="it-IT" dirty="0" smtClean="0">
                <a:latin typeface="Cambria" pitchFamily="18" charset="0"/>
              </a:rPr>
              <a:t>del</a:t>
            </a:r>
            <a:r>
              <a:rPr lang="it-IT" b="1" dirty="0" smtClean="0">
                <a:latin typeface="Cambria" pitchFamily="18" charset="0"/>
              </a:rPr>
              <a:t> </a:t>
            </a:r>
            <a:r>
              <a:rPr lang="it-IT" dirty="0" err="1" smtClean="0">
                <a:latin typeface="Cambria" pitchFamily="18" charset="0"/>
              </a:rPr>
              <a:t>T.U.I.R.</a:t>
            </a:r>
            <a:r>
              <a:rPr lang="it-IT" dirty="0" smtClean="0">
                <a:latin typeface="Cambria" pitchFamily="18" charset="0"/>
              </a:rPr>
              <a:t> </a:t>
            </a:r>
            <a:r>
              <a:rPr lang="it-IT" dirty="0">
                <a:latin typeface="Cambria" pitchFamily="18" charset="0"/>
              </a:rPr>
              <a:t>(</a:t>
            </a:r>
            <a:r>
              <a:rPr lang="it-IT" dirty="0" smtClean="0">
                <a:latin typeface="Cambria" pitchFamily="18" charset="0"/>
              </a:rPr>
              <a:t>D.P.R. </a:t>
            </a:r>
            <a:r>
              <a:rPr lang="it-IT" dirty="0">
                <a:latin typeface="Cambria" pitchFamily="18" charset="0"/>
              </a:rPr>
              <a:t>n</a:t>
            </a:r>
            <a:r>
              <a:rPr lang="it-IT" dirty="0" smtClean="0">
                <a:latin typeface="Cambria" pitchFamily="18" charset="0"/>
              </a:rPr>
              <a:t>. 917/86 </a:t>
            </a:r>
            <a:r>
              <a:rPr lang="it-IT" dirty="0">
                <a:latin typeface="Cambria" pitchFamily="18" charset="0"/>
              </a:rPr>
              <a:t>e </a:t>
            </a:r>
            <a:r>
              <a:rPr lang="it-IT" dirty="0" err="1">
                <a:latin typeface="Cambria" pitchFamily="18" charset="0"/>
              </a:rPr>
              <a:t>succ.modif</a:t>
            </a:r>
            <a:r>
              <a:rPr lang="it-IT" dirty="0" err="1" smtClean="0">
                <a:latin typeface="Cambria" pitchFamily="18" charset="0"/>
              </a:rPr>
              <a:t>.</a:t>
            </a:r>
            <a:r>
              <a:rPr lang="it-IT" dirty="0" smtClean="0">
                <a:latin typeface="Cambria" pitchFamily="18" charset="0"/>
              </a:rPr>
              <a:t>)</a:t>
            </a:r>
          </a:p>
          <a:p>
            <a:pPr algn="just"/>
            <a:endParaRPr lang="it-IT" dirty="0">
              <a:latin typeface="Cambria" pitchFamily="18" charset="0"/>
            </a:endParaRPr>
          </a:p>
          <a:p>
            <a:pPr algn="just"/>
            <a:r>
              <a:rPr lang="it-IT" dirty="0">
                <a:latin typeface="Cambria" pitchFamily="18" charset="0"/>
              </a:rPr>
              <a:t>“</a:t>
            </a:r>
            <a:r>
              <a:rPr lang="it-IT" i="1" dirty="0">
                <a:latin typeface="Cambria" pitchFamily="18" charset="0"/>
              </a:rPr>
              <a:t>1</a:t>
            </a:r>
            <a:r>
              <a:rPr lang="it-IT" i="1" dirty="0" smtClean="0">
                <a:latin typeface="Cambria" pitchFamily="18" charset="0"/>
              </a:rPr>
              <a:t>. Sono </a:t>
            </a:r>
            <a:r>
              <a:rPr lang="it-IT" i="1" dirty="0">
                <a:latin typeface="Cambria" pitchFamily="18" charset="0"/>
              </a:rPr>
              <a:t>soggetti all’imposta sul reddito delle società (IRES): </a:t>
            </a:r>
            <a:endParaRPr lang="it-IT" dirty="0">
              <a:latin typeface="Cambria" pitchFamily="18" charset="0"/>
            </a:endParaRPr>
          </a:p>
          <a:p>
            <a:pPr algn="just"/>
            <a:endParaRPr lang="it-IT" i="1" dirty="0" smtClean="0">
              <a:latin typeface="Cambria" pitchFamily="18" charset="0"/>
            </a:endParaRPr>
          </a:p>
          <a:p>
            <a:pPr algn="just"/>
            <a:r>
              <a:rPr lang="it-IT" i="1" dirty="0" smtClean="0">
                <a:latin typeface="Cambria" pitchFamily="18" charset="0"/>
              </a:rPr>
              <a:t>(…)</a:t>
            </a:r>
            <a:endParaRPr lang="it-IT" dirty="0">
              <a:latin typeface="Cambria" pitchFamily="18" charset="0"/>
            </a:endParaRPr>
          </a:p>
          <a:p>
            <a:pPr algn="just"/>
            <a:endParaRPr lang="it-IT" i="1" dirty="0" smtClean="0">
              <a:latin typeface="Cambria" pitchFamily="18" charset="0"/>
            </a:endParaRPr>
          </a:p>
          <a:p>
            <a:pPr algn="just"/>
            <a:r>
              <a:rPr lang="it-IT" i="1" dirty="0" smtClean="0">
                <a:latin typeface="Cambria" pitchFamily="18" charset="0"/>
              </a:rPr>
              <a:t>c</a:t>
            </a:r>
            <a:r>
              <a:rPr lang="it-IT" i="1" dirty="0">
                <a:latin typeface="Cambria" pitchFamily="18" charset="0"/>
              </a:rPr>
              <a:t>)  gli </a:t>
            </a:r>
            <a:r>
              <a:rPr lang="it-IT" i="1" u="sng" dirty="0">
                <a:latin typeface="Cambria" pitchFamily="18" charset="0"/>
              </a:rPr>
              <a:t>enti</a:t>
            </a:r>
            <a:r>
              <a:rPr lang="it-IT" i="1" dirty="0">
                <a:latin typeface="Cambria" pitchFamily="18" charset="0"/>
              </a:rPr>
              <a:t> pubblici e </a:t>
            </a:r>
            <a:r>
              <a:rPr lang="it-IT" i="1" u="sng" dirty="0">
                <a:latin typeface="Cambria" pitchFamily="18" charset="0"/>
              </a:rPr>
              <a:t>privati</a:t>
            </a:r>
            <a:r>
              <a:rPr lang="it-IT" i="1" dirty="0">
                <a:latin typeface="Cambria" pitchFamily="18" charset="0"/>
              </a:rPr>
              <a:t>, diversi dalle società, nonché i trust, residenti nel territorio dello Stato, che </a:t>
            </a:r>
            <a:r>
              <a:rPr lang="it-IT" i="1" u="sng" dirty="0">
                <a:latin typeface="Cambria" pitchFamily="18" charset="0"/>
              </a:rPr>
              <a:t>non</a:t>
            </a:r>
            <a:r>
              <a:rPr lang="it-IT" i="1" dirty="0">
                <a:latin typeface="Cambria" pitchFamily="18" charset="0"/>
              </a:rPr>
              <a:t> hanno per </a:t>
            </a:r>
            <a:r>
              <a:rPr lang="it-IT" i="1" u="sng" dirty="0">
                <a:latin typeface="Cambria" pitchFamily="18" charset="0"/>
              </a:rPr>
              <a:t>oggetto esclusivo o principale</a:t>
            </a:r>
            <a:r>
              <a:rPr lang="it-IT" i="1" dirty="0">
                <a:latin typeface="Cambria" pitchFamily="18" charset="0"/>
              </a:rPr>
              <a:t> l’esercizio di </a:t>
            </a:r>
            <a:r>
              <a:rPr lang="it-IT" b="1" i="1" dirty="0">
                <a:latin typeface="Cambria" pitchFamily="18" charset="0"/>
              </a:rPr>
              <a:t>attività commerciali</a:t>
            </a:r>
            <a:r>
              <a:rPr lang="it-IT" i="1" dirty="0" smtClean="0">
                <a:latin typeface="Cambria" pitchFamily="18" charset="0"/>
              </a:rPr>
              <a:t>.</a:t>
            </a:r>
            <a:r>
              <a:rPr lang="it-IT" dirty="0" smtClean="0">
                <a:latin typeface="Cambria" pitchFamily="18" charset="0"/>
              </a:rPr>
              <a:t>”</a:t>
            </a:r>
            <a:endParaRPr lang="it-IT" dirty="0"/>
          </a:p>
        </p:txBody>
      </p:sp>
      <p:sp>
        <p:nvSpPr>
          <p:cNvPr id="5" name="CasellaDiTesto 4"/>
          <p:cNvSpPr txBox="1"/>
          <p:nvPr/>
        </p:nvSpPr>
        <p:spPr>
          <a:xfrm>
            <a:off x="971600" y="3717032"/>
            <a:ext cx="7704856" cy="2585323"/>
          </a:xfrm>
          <a:prstGeom prst="rect">
            <a:avLst/>
          </a:prstGeom>
          <a:noFill/>
        </p:spPr>
        <p:txBody>
          <a:bodyPr wrap="square" rtlCol="0">
            <a:spAutoFit/>
          </a:bodyPr>
          <a:lstStyle/>
          <a:p>
            <a:pPr algn="just"/>
            <a:r>
              <a:rPr lang="it-IT" b="1" dirty="0" smtClean="0">
                <a:latin typeface="Cambria" pitchFamily="18" charset="0"/>
              </a:rPr>
              <a:t>Art. 73, </a:t>
            </a:r>
            <a:r>
              <a:rPr lang="it-IT" b="1" dirty="0" err="1" smtClean="0">
                <a:latin typeface="Cambria" pitchFamily="18" charset="0"/>
              </a:rPr>
              <a:t>co</a:t>
            </a:r>
            <a:r>
              <a:rPr lang="it-IT" b="1" dirty="0" smtClean="0">
                <a:latin typeface="Cambria" pitchFamily="18" charset="0"/>
              </a:rPr>
              <a:t>. 2</a:t>
            </a:r>
            <a:r>
              <a:rPr lang="it-IT" dirty="0" smtClean="0">
                <a:latin typeface="Cambria" pitchFamily="18" charset="0"/>
              </a:rPr>
              <a:t> del </a:t>
            </a:r>
            <a:r>
              <a:rPr lang="it-IT" dirty="0" err="1" smtClean="0">
                <a:latin typeface="Cambria" pitchFamily="18" charset="0"/>
              </a:rPr>
              <a:t>T.U.I.R.</a:t>
            </a:r>
            <a:endParaRPr lang="it-IT" dirty="0" smtClean="0">
              <a:latin typeface="Cambria" pitchFamily="18" charset="0"/>
            </a:endParaRPr>
          </a:p>
          <a:p>
            <a:pPr algn="just"/>
            <a:endParaRPr lang="it-IT" dirty="0" smtClean="0">
              <a:latin typeface="Cambria" pitchFamily="18" charset="0"/>
            </a:endParaRPr>
          </a:p>
          <a:p>
            <a:pPr algn="just"/>
            <a:r>
              <a:rPr lang="it-IT" dirty="0" smtClean="0">
                <a:latin typeface="Cambria" pitchFamily="18" charset="0"/>
              </a:rPr>
              <a:t>Tra gli enti diversi dalle società si comprendono: </a:t>
            </a:r>
          </a:p>
          <a:p>
            <a:pPr algn="just"/>
            <a:r>
              <a:rPr lang="it-IT" dirty="0" smtClean="0">
                <a:latin typeface="Cambria" pitchFamily="18" charset="0"/>
              </a:rPr>
              <a:t>1)  le persone giuridiche (cfr. art. 14 e segg. </a:t>
            </a:r>
            <a:r>
              <a:rPr lang="it-IT" dirty="0" err="1" smtClean="0">
                <a:latin typeface="Cambria" pitchFamily="18" charset="0"/>
              </a:rPr>
              <a:t>cod.civ</a:t>
            </a:r>
            <a:r>
              <a:rPr lang="it-IT" dirty="0" smtClean="0">
                <a:latin typeface="Cambria" pitchFamily="18" charset="0"/>
              </a:rPr>
              <a:t>); </a:t>
            </a:r>
          </a:p>
          <a:p>
            <a:pPr algn="just"/>
            <a:r>
              <a:rPr lang="it-IT" dirty="0" smtClean="0">
                <a:latin typeface="Cambria" pitchFamily="18" charset="0"/>
              </a:rPr>
              <a:t>2)  le associazioni non riconosciute (cfr. art. 36 segg. </a:t>
            </a:r>
            <a:r>
              <a:rPr lang="it-IT" dirty="0" err="1" smtClean="0">
                <a:latin typeface="Cambria" pitchFamily="18" charset="0"/>
              </a:rPr>
              <a:t>cod.civ</a:t>
            </a:r>
            <a:r>
              <a:rPr lang="it-IT" dirty="0" smtClean="0">
                <a:latin typeface="Cambria" pitchFamily="18" charset="0"/>
              </a:rPr>
              <a:t>);</a:t>
            </a:r>
          </a:p>
          <a:p>
            <a:pPr algn="just"/>
            <a:r>
              <a:rPr lang="it-IT" dirty="0" smtClean="0">
                <a:latin typeface="Cambria" pitchFamily="18" charset="0"/>
              </a:rPr>
              <a:t>3)  i consorzi  (cfr. art. 2602 e segg. </a:t>
            </a:r>
            <a:r>
              <a:rPr lang="it-IT" dirty="0" err="1" smtClean="0">
                <a:latin typeface="Cambria" pitchFamily="18" charset="0"/>
              </a:rPr>
              <a:t>cod.civ.</a:t>
            </a:r>
            <a:r>
              <a:rPr lang="it-IT" dirty="0" smtClean="0">
                <a:latin typeface="Cambria" pitchFamily="18" charset="0"/>
              </a:rPr>
              <a:t>); </a:t>
            </a:r>
          </a:p>
          <a:p>
            <a:pPr algn="just"/>
            <a:r>
              <a:rPr lang="it-IT" dirty="0" smtClean="0">
                <a:latin typeface="Cambria" pitchFamily="18" charset="0"/>
              </a:rPr>
              <a:t>4)  le altre organizzazioni  non appartenenti ad altri soggetti passivi nei confronti delle quali il presupposto dell’imposta si verifichi in modo unitario ed autonomo.</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4082"/>
          </a:xfrm>
        </p:spPr>
        <p:txBody>
          <a:bodyPr>
            <a:normAutofit/>
          </a:bodyPr>
          <a:lstStyle/>
          <a:p>
            <a:r>
              <a:rPr lang="it-IT" sz="2400" b="1" u="sng" dirty="0" smtClean="0">
                <a:latin typeface="Cambria" pitchFamily="18" charset="0"/>
              </a:rPr>
              <a:t>Nozione fiscale di ente non profit</a:t>
            </a:r>
            <a:endParaRPr lang="it-IT" sz="2400" dirty="0"/>
          </a:p>
        </p:txBody>
      </p:sp>
      <p:sp>
        <p:nvSpPr>
          <p:cNvPr id="4" name="CasellaDiTesto 3"/>
          <p:cNvSpPr txBox="1"/>
          <p:nvPr/>
        </p:nvSpPr>
        <p:spPr>
          <a:xfrm>
            <a:off x="539552" y="1052736"/>
            <a:ext cx="8280920" cy="2862322"/>
          </a:xfrm>
          <a:prstGeom prst="rect">
            <a:avLst/>
          </a:prstGeom>
          <a:noFill/>
        </p:spPr>
        <p:txBody>
          <a:bodyPr wrap="square" rtlCol="0">
            <a:spAutoFit/>
          </a:bodyPr>
          <a:lstStyle/>
          <a:p>
            <a:pPr algn="just"/>
            <a:r>
              <a:rPr lang="it-IT" b="1" dirty="0" smtClean="0">
                <a:latin typeface="Cambria" pitchFamily="18" charset="0"/>
              </a:rPr>
              <a:t>Art. 73, </a:t>
            </a:r>
            <a:r>
              <a:rPr lang="it-IT" b="1" dirty="0" err="1" smtClean="0">
                <a:latin typeface="Cambria" pitchFamily="18" charset="0"/>
              </a:rPr>
              <a:t>co</a:t>
            </a:r>
            <a:r>
              <a:rPr lang="it-IT" b="1" dirty="0" smtClean="0">
                <a:latin typeface="Cambria" pitchFamily="18" charset="0"/>
              </a:rPr>
              <a:t>. 4</a:t>
            </a:r>
            <a:r>
              <a:rPr lang="it-IT" dirty="0">
                <a:latin typeface="Cambria" pitchFamily="18" charset="0"/>
              </a:rPr>
              <a:t> </a:t>
            </a:r>
            <a:r>
              <a:rPr lang="it-IT" dirty="0" smtClean="0">
                <a:latin typeface="Cambria" pitchFamily="18" charset="0"/>
              </a:rPr>
              <a:t>del </a:t>
            </a:r>
            <a:r>
              <a:rPr lang="it-IT" dirty="0" err="1" smtClean="0">
                <a:latin typeface="Cambria" pitchFamily="18" charset="0"/>
              </a:rPr>
              <a:t>T.U.I.R.</a:t>
            </a:r>
            <a:r>
              <a:rPr lang="it-IT" dirty="0" smtClean="0">
                <a:latin typeface="Cambria" pitchFamily="18" charset="0"/>
              </a:rPr>
              <a:t> : </a:t>
            </a:r>
            <a:r>
              <a:rPr lang="it-IT" b="1" dirty="0" smtClean="0">
                <a:latin typeface="Cambria" pitchFamily="18" charset="0"/>
              </a:rPr>
              <a:t>elemento formale</a:t>
            </a:r>
          </a:p>
          <a:p>
            <a:pPr algn="just"/>
            <a:endParaRPr lang="it-IT" dirty="0" smtClean="0">
              <a:latin typeface="Cambria" pitchFamily="18" charset="0"/>
            </a:endParaRPr>
          </a:p>
          <a:p>
            <a:pPr algn="just"/>
            <a:r>
              <a:rPr lang="it-IT" dirty="0" smtClean="0">
                <a:latin typeface="Cambria" pitchFamily="18" charset="0"/>
              </a:rPr>
              <a:t>L’oggetto esclusivo o principale dell’ente  residente è determinato in base alla  legge, all’atto costitutivo o allo statuto, se esistenti in forma:  </a:t>
            </a:r>
          </a:p>
          <a:p>
            <a:pPr algn="just"/>
            <a:r>
              <a:rPr lang="it-IT" dirty="0" smtClean="0">
                <a:latin typeface="Cambria" pitchFamily="18" charset="0"/>
              </a:rPr>
              <a:t>- </a:t>
            </a:r>
            <a:r>
              <a:rPr lang="it-IT" i="1" dirty="0" smtClean="0">
                <a:latin typeface="Cambria" pitchFamily="18" charset="0"/>
              </a:rPr>
              <a:t>atto pubblico  </a:t>
            </a:r>
          </a:p>
          <a:p>
            <a:pPr algn="just"/>
            <a:r>
              <a:rPr lang="it-IT" dirty="0" smtClean="0">
                <a:latin typeface="Cambria" pitchFamily="18" charset="0"/>
              </a:rPr>
              <a:t>- </a:t>
            </a:r>
            <a:r>
              <a:rPr lang="it-IT" i="1" dirty="0" smtClean="0">
                <a:latin typeface="Cambria" pitchFamily="18" charset="0"/>
              </a:rPr>
              <a:t>scrittura privata autenticata  </a:t>
            </a:r>
          </a:p>
          <a:p>
            <a:pPr algn="just">
              <a:buFontTx/>
              <a:buChar char="-"/>
            </a:pPr>
            <a:r>
              <a:rPr lang="it-IT" dirty="0" smtClean="0">
                <a:latin typeface="Cambria" pitchFamily="18" charset="0"/>
              </a:rPr>
              <a:t> </a:t>
            </a:r>
            <a:r>
              <a:rPr lang="it-IT" i="1" dirty="0" smtClean="0">
                <a:latin typeface="Cambria" pitchFamily="18" charset="0"/>
              </a:rPr>
              <a:t>scrittura privata registrata</a:t>
            </a:r>
            <a:r>
              <a:rPr lang="it-IT" dirty="0" smtClean="0">
                <a:latin typeface="Cambria" pitchFamily="18" charset="0"/>
              </a:rPr>
              <a:t>.  </a:t>
            </a:r>
          </a:p>
          <a:p>
            <a:pPr algn="just">
              <a:buFontTx/>
              <a:buChar char="-"/>
            </a:pPr>
            <a:endParaRPr lang="it-IT" dirty="0" smtClean="0">
              <a:latin typeface="Cambria" pitchFamily="18" charset="0"/>
            </a:endParaRPr>
          </a:p>
          <a:p>
            <a:pPr algn="just"/>
            <a:r>
              <a:rPr lang="it-IT" dirty="0" smtClean="0">
                <a:latin typeface="Cambria" pitchFamily="18" charset="0"/>
              </a:rPr>
              <a:t>Per oggetto principale si intende l’attività essenziale per realizzare direttamente gli scopi primari indicati dalla legge, dall’atto costitutivo o dallo statuto</a:t>
            </a:r>
            <a:endParaRPr lang="it-IT" dirty="0">
              <a:latin typeface="Cambria" pitchFamily="18" charset="0"/>
            </a:endParaRPr>
          </a:p>
        </p:txBody>
      </p:sp>
      <p:sp>
        <p:nvSpPr>
          <p:cNvPr id="5" name="CasellaDiTesto 4"/>
          <p:cNvSpPr txBox="1"/>
          <p:nvPr/>
        </p:nvSpPr>
        <p:spPr>
          <a:xfrm>
            <a:off x="539552" y="4293096"/>
            <a:ext cx="8280920" cy="1477328"/>
          </a:xfrm>
          <a:prstGeom prst="rect">
            <a:avLst/>
          </a:prstGeom>
          <a:noFill/>
        </p:spPr>
        <p:txBody>
          <a:bodyPr wrap="square" rtlCol="0">
            <a:spAutoFit/>
          </a:bodyPr>
          <a:lstStyle/>
          <a:p>
            <a:pPr algn="just"/>
            <a:r>
              <a:rPr lang="it-IT" b="1" dirty="0" smtClean="0">
                <a:latin typeface="Cambria" pitchFamily="18" charset="0"/>
              </a:rPr>
              <a:t>Art. 73, </a:t>
            </a:r>
            <a:r>
              <a:rPr lang="it-IT" b="1" dirty="0" err="1" smtClean="0">
                <a:latin typeface="Cambria" pitchFamily="18" charset="0"/>
              </a:rPr>
              <a:t>co</a:t>
            </a:r>
            <a:r>
              <a:rPr lang="it-IT" b="1" dirty="0" smtClean="0">
                <a:latin typeface="Cambria" pitchFamily="18" charset="0"/>
              </a:rPr>
              <a:t>. 5 </a:t>
            </a:r>
            <a:r>
              <a:rPr lang="it-IT" dirty="0" smtClean="0">
                <a:latin typeface="Cambria" pitchFamily="18" charset="0"/>
              </a:rPr>
              <a:t>del </a:t>
            </a:r>
            <a:r>
              <a:rPr lang="it-IT" dirty="0" err="1" smtClean="0">
                <a:latin typeface="Cambria" pitchFamily="18" charset="0"/>
              </a:rPr>
              <a:t>T.U.I.R.</a:t>
            </a:r>
            <a:r>
              <a:rPr lang="it-IT" dirty="0" smtClean="0">
                <a:latin typeface="Cambria" pitchFamily="18" charset="0"/>
              </a:rPr>
              <a:t> : </a:t>
            </a:r>
            <a:r>
              <a:rPr lang="it-IT" b="1" dirty="0" smtClean="0">
                <a:latin typeface="Cambria" pitchFamily="18" charset="0"/>
              </a:rPr>
              <a:t>elemento sostanziale</a:t>
            </a:r>
          </a:p>
          <a:p>
            <a:pPr algn="just"/>
            <a:endParaRPr lang="it-IT" dirty="0" smtClean="0">
              <a:latin typeface="Cambria" pitchFamily="18" charset="0"/>
            </a:endParaRPr>
          </a:p>
          <a:p>
            <a:pPr algn="just"/>
            <a:r>
              <a:rPr lang="it-IT" dirty="0" smtClean="0">
                <a:latin typeface="Cambria" pitchFamily="18" charset="0"/>
              </a:rPr>
              <a:t>In  mancanza di atto costitutivo o statuto nelle predette forme, l’oggetto principale dell’ente è determinato in base all’attività effettivamente esercitata nel territorio dello Stato (ciò vale anche per verificare la perdita di qualifica ex art.149 TUIR).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p:spPr>
        <p:txBody>
          <a:bodyPr>
            <a:normAutofit/>
          </a:bodyPr>
          <a:lstStyle/>
          <a:p>
            <a:r>
              <a:rPr lang="it-IT" sz="2400" b="1" u="sng" dirty="0" smtClean="0">
                <a:latin typeface="Cambria" pitchFamily="18" charset="0"/>
              </a:rPr>
              <a:t>Perdita di qualifica di ente non commerciale</a:t>
            </a:r>
            <a:endParaRPr lang="it-IT" sz="2400" b="1" u="sng" dirty="0">
              <a:latin typeface="Cambria" pitchFamily="18" charset="0"/>
            </a:endParaRPr>
          </a:p>
        </p:txBody>
      </p:sp>
      <p:sp>
        <p:nvSpPr>
          <p:cNvPr id="4" name="CasellaDiTesto 3"/>
          <p:cNvSpPr txBox="1"/>
          <p:nvPr/>
        </p:nvSpPr>
        <p:spPr>
          <a:xfrm>
            <a:off x="467544" y="1628800"/>
            <a:ext cx="8136904" cy="3416320"/>
          </a:xfrm>
          <a:prstGeom prst="rect">
            <a:avLst/>
          </a:prstGeom>
          <a:noFill/>
        </p:spPr>
        <p:txBody>
          <a:bodyPr wrap="square" rtlCol="0">
            <a:spAutoFit/>
          </a:bodyPr>
          <a:lstStyle/>
          <a:p>
            <a:pPr algn="just"/>
            <a:r>
              <a:rPr lang="it-IT" b="1" dirty="0">
                <a:latin typeface="Cambria" pitchFamily="18" charset="0"/>
              </a:rPr>
              <a:t>Art</a:t>
            </a:r>
            <a:r>
              <a:rPr lang="it-IT" b="1" dirty="0" smtClean="0">
                <a:latin typeface="Cambria" pitchFamily="18" charset="0"/>
              </a:rPr>
              <a:t>. 149 del </a:t>
            </a:r>
            <a:r>
              <a:rPr lang="it-IT" b="1" dirty="0" err="1" smtClean="0">
                <a:latin typeface="Cambria" pitchFamily="18" charset="0"/>
              </a:rPr>
              <a:t>T.U.I.R.</a:t>
            </a:r>
            <a:r>
              <a:rPr lang="it-IT" b="1" dirty="0" smtClean="0">
                <a:latin typeface="Cambria" pitchFamily="18" charset="0"/>
              </a:rPr>
              <a:t> </a:t>
            </a:r>
            <a:r>
              <a:rPr lang="it-IT" dirty="0" smtClean="0">
                <a:latin typeface="Cambria" pitchFamily="18" charset="0"/>
              </a:rPr>
              <a:t>(</a:t>
            </a:r>
            <a:r>
              <a:rPr lang="it-IT" dirty="0">
                <a:latin typeface="Cambria" pitchFamily="18" charset="0"/>
              </a:rPr>
              <a:t>vale anche ai fini Iva ex art</a:t>
            </a:r>
            <a:r>
              <a:rPr lang="it-IT" dirty="0" smtClean="0">
                <a:latin typeface="Cambria" pitchFamily="18" charset="0"/>
              </a:rPr>
              <a:t>. 4, </a:t>
            </a:r>
            <a:r>
              <a:rPr lang="it-IT" dirty="0">
                <a:latin typeface="Cambria" pitchFamily="18" charset="0"/>
              </a:rPr>
              <a:t>ultimo </a:t>
            </a:r>
            <a:r>
              <a:rPr lang="it-IT" dirty="0" smtClean="0">
                <a:latin typeface="Cambria" pitchFamily="18" charset="0"/>
              </a:rPr>
              <a:t>comma, D.P.R. </a:t>
            </a:r>
            <a:r>
              <a:rPr lang="it-IT" dirty="0">
                <a:latin typeface="Cambria" pitchFamily="18" charset="0"/>
              </a:rPr>
              <a:t>n.633/72) </a:t>
            </a:r>
          </a:p>
          <a:p>
            <a:pPr algn="just"/>
            <a:endParaRPr lang="it-IT" dirty="0" smtClean="0">
              <a:latin typeface="Cambria" pitchFamily="18" charset="0"/>
            </a:endParaRPr>
          </a:p>
          <a:p>
            <a:pPr algn="just"/>
            <a:r>
              <a:rPr lang="it-IT" u="sng" dirty="0" smtClean="0">
                <a:latin typeface="Cambria" pitchFamily="18" charset="0"/>
              </a:rPr>
              <a:t>Comma 1</a:t>
            </a:r>
            <a:r>
              <a:rPr lang="it-IT" dirty="0" smtClean="0">
                <a:latin typeface="Cambria" pitchFamily="18" charset="0"/>
              </a:rPr>
              <a:t>:  </a:t>
            </a:r>
            <a:endParaRPr lang="it-IT" dirty="0">
              <a:latin typeface="Cambria" pitchFamily="18" charset="0"/>
            </a:endParaRPr>
          </a:p>
          <a:p>
            <a:pPr algn="just"/>
            <a:r>
              <a:rPr lang="it-IT" dirty="0">
                <a:latin typeface="Cambria" pitchFamily="18" charset="0"/>
              </a:rPr>
              <a:t>Indipendentemente dalle previsioni statutarie, l’ente perde la qualifica  di ente non commerciale qualora </a:t>
            </a:r>
            <a:r>
              <a:rPr lang="it-IT" u="sng" dirty="0">
                <a:latin typeface="Cambria" pitchFamily="18" charset="0"/>
              </a:rPr>
              <a:t>eserciti prevalentemente attività commerciale per un intero periodo d’imposta</a:t>
            </a:r>
            <a:r>
              <a:rPr lang="it-IT" dirty="0">
                <a:latin typeface="Cambria" pitchFamily="18" charset="0"/>
              </a:rPr>
              <a:t>. (Prevalenza elemento sostanziale)</a:t>
            </a:r>
          </a:p>
          <a:p>
            <a:pPr algn="just"/>
            <a:endParaRPr lang="it-IT" dirty="0" smtClean="0">
              <a:latin typeface="Cambria" pitchFamily="18" charset="0"/>
            </a:endParaRPr>
          </a:p>
          <a:p>
            <a:pPr algn="just"/>
            <a:r>
              <a:rPr lang="it-IT" u="sng" dirty="0" smtClean="0">
                <a:latin typeface="Cambria" pitchFamily="18" charset="0"/>
              </a:rPr>
              <a:t>Comma 2</a:t>
            </a:r>
            <a:r>
              <a:rPr lang="it-IT" dirty="0" smtClean="0">
                <a:latin typeface="Cambria" pitchFamily="18" charset="0"/>
              </a:rPr>
              <a:t>:  </a:t>
            </a:r>
            <a:endParaRPr lang="it-IT" dirty="0">
              <a:latin typeface="Cambria" pitchFamily="18" charset="0"/>
            </a:endParaRPr>
          </a:p>
          <a:p>
            <a:pPr algn="just"/>
            <a:r>
              <a:rPr lang="it-IT" dirty="0">
                <a:latin typeface="Cambria" pitchFamily="18" charset="0"/>
              </a:rPr>
              <a:t>Si tiene conto anche di parametri (%) indici di commercialità: </a:t>
            </a:r>
          </a:p>
          <a:p>
            <a:pPr lvl="0" algn="just">
              <a:buFont typeface="Arial" pitchFamily="34" charset="0"/>
              <a:buChar char="•"/>
            </a:pPr>
            <a:r>
              <a:rPr lang="it-IT" dirty="0" smtClean="0">
                <a:latin typeface="Cambria" pitchFamily="18" charset="0"/>
              </a:rPr>
              <a:t> patrimoniali;</a:t>
            </a:r>
          </a:p>
          <a:p>
            <a:pPr lvl="0" algn="just">
              <a:buFont typeface="Arial" pitchFamily="34" charset="0"/>
              <a:buChar char="•"/>
            </a:pPr>
            <a:r>
              <a:rPr lang="it-IT" dirty="0" smtClean="0">
                <a:latin typeface="Cambria" pitchFamily="18" charset="0"/>
              </a:rPr>
              <a:t> reddituali</a:t>
            </a:r>
            <a:r>
              <a:rPr lang="it-IT" dirty="0">
                <a:latin typeface="Cambria" pitchFamily="18" charset="0"/>
              </a:rPr>
              <a:t>, escluse le attività </a:t>
            </a:r>
            <a:r>
              <a:rPr lang="it-IT" dirty="0" err="1">
                <a:latin typeface="Cambria" pitchFamily="18" charset="0"/>
              </a:rPr>
              <a:t>decommercializzate</a:t>
            </a:r>
            <a:r>
              <a:rPr lang="it-IT" dirty="0">
                <a:latin typeface="Cambria" pitchFamily="18" charset="0"/>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4082"/>
          </a:xfrm>
        </p:spPr>
        <p:txBody>
          <a:bodyPr>
            <a:normAutofit/>
          </a:bodyPr>
          <a:lstStyle/>
          <a:p>
            <a:r>
              <a:rPr lang="it-IT" sz="2400" b="1" u="sng" dirty="0" smtClean="0">
                <a:latin typeface="Cambria" pitchFamily="18" charset="0"/>
              </a:rPr>
              <a:t>Leggi speciali ENP</a:t>
            </a:r>
            <a:endParaRPr lang="it-IT" sz="2400" b="1" u="sng" dirty="0">
              <a:latin typeface="Cambria" pitchFamily="18" charset="0"/>
            </a:endParaRPr>
          </a:p>
        </p:txBody>
      </p:sp>
      <p:sp>
        <p:nvSpPr>
          <p:cNvPr id="4" name="CasellaDiTesto 3"/>
          <p:cNvSpPr txBox="1"/>
          <p:nvPr/>
        </p:nvSpPr>
        <p:spPr>
          <a:xfrm>
            <a:off x="539552" y="1124744"/>
            <a:ext cx="8064896" cy="4247317"/>
          </a:xfrm>
          <a:prstGeom prst="rect">
            <a:avLst/>
          </a:prstGeom>
          <a:noFill/>
        </p:spPr>
        <p:txBody>
          <a:bodyPr wrap="square" rtlCol="0">
            <a:spAutoFit/>
          </a:bodyPr>
          <a:lstStyle/>
          <a:p>
            <a:pPr algn="just"/>
            <a:r>
              <a:rPr lang="it-IT" dirty="0" smtClean="0">
                <a:latin typeface="Cambria" pitchFamily="18" charset="0"/>
              </a:rPr>
              <a:t>1. </a:t>
            </a:r>
            <a:r>
              <a:rPr lang="it-IT" b="1" dirty="0" smtClean="0">
                <a:latin typeface="Cambria" pitchFamily="18" charset="0"/>
              </a:rPr>
              <a:t>ONLUS</a:t>
            </a:r>
            <a:r>
              <a:rPr lang="it-IT" dirty="0" smtClean="0">
                <a:latin typeface="Cambria" pitchFamily="18" charset="0"/>
              </a:rPr>
              <a:t> art. 10 e segg. D.lgs. 4.12.97 n.460 </a:t>
            </a:r>
          </a:p>
          <a:p>
            <a:pPr algn="just"/>
            <a:r>
              <a:rPr lang="it-IT" dirty="0" smtClean="0">
                <a:latin typeface="Cambria" pitchFamily="18" charset="0"/>
              </a:rPr>
              <a:t>2. </a:t>
            </a:r>
            <a:r>
              <a:rPr lang="it-IT" b="1" dirty="0" smtClean="0">
                <a:latin typeface="Cambria" pitchFamily="18" charset="0"/>
              </a:rPr>
              <a:t>ONLUS di diritto</a:t>
            </a:r>
            <a:r>
              <a:rPr lang="it-IT" dirty="0" smtClean="0">
                <a:latin typeface="Cambria" pitchFamily="18" charset="0"/>
              </a:rPr>
              <a:t> – art.30 </a:t>
            </a:r>
            <a:r>
              <a:rPr lang="it-IT" dirty="0" err="1" smtClean="0">
                <a:latin typeface="Cambria" pitchFamily="18" charset="0"/>
              </a:rPr>
              <a:t>co</a:t>
            </a:r>
            <a:r>
              <a:rPr lang="it-IT" dirty="0" smtClean="0">
                <a:latin typeface="Cambria" pitchFamily="18" charset="0"/>
              </a:rPr>
              <a:t>. 5 </a:t>
            </a:r>
            <a:r>
              <a:rPr lang="it-IT" dirty="0" err="1" smtClean="0">
                <a:latin typeface="Cambria" pitchFamily="18" charset="0"/>
              </a:rPr>
              <a:t>DL</a:t>
            </a:r>
            <a:r>
              <a:rPr lang="it-IT" dirty="0" smtClean="0">
                <a:latin typeface="Cambria" pitchFamily="18" charset="0"/>
              </a:rPr>
              <a:t> 185 </a:t>
            </a:r>
            <a:r>
              <a:rPr lang="it-IT" dirty="0" err="1" smtClean="0">
                <a:latin typeface="Cambria" pitchFamily="18" charset="0"/>
              </a:rPr>
              <a:t>conv</a:t>
            </a:r>
            <a:r>
              <a:rPr lang="it-IT" dirty="0" smtClean="0">
                <a:latin typeface="Cambria" pitchFamily="18" charset="0"/>
              </a:rPr>
              <a:t>. L. n.2/2009</a:t>
            </a:r>
          </a:p>
          <a:p>
            <a:pPr algn="just"/>
            <a:r>
              <a:rPr lang="it-IT" dirty="0" smtClean="0">
                <a:latin typeface="Cambria" pitchFamily="18" charset="0"/>
              </a:rPr>
              <a:t>       - enti di volontariato (L.11.8.91 n.266); </a:t>
            </a:r>
          </a:p>
          <a:p>
            <a:pPr algn="just"/>
            <a:r>
              <a:rPr lang="it-IT" dirty="0" smtClean="0">
                <a:latin typeface="Cambria" pitchFamily="18" charset="0"/>
              </a:rPr>
              <a:t>       - organizzazioni non governative -ONG- (L. 26.2.87 n. 49) </a:t>
            </a:r>
          </a:p>
          <a:p>
            <a:pPr algn="just"/>
            <a:r>
              <a:rPr lang="it-IT" dirty="0" smtClean="0">
                <a:latin typeface="Cambria" pitchFamily="18" charset="0"/>
              </a:rPr>
              <a:t>       - cooperative sociali (L. 381/1991) </a:t>
            </a:r>
          </a:p>
          <a:p>
            <a:pPr algn="just"/>
            <a:r>
              <a:rPr lang="it-IT" dirty="0" smtClean="0">
                <a:latin typeface="Cambria" pitchFamily="18" charset="0"/>
              </a:rPr>
              <a:t>3. </a:t>
            </a:r>
            <a:r>
              <a:rPr lang="it-IT" b="1" dirty="0" smtClean="0">
                <a:latin typeface="Cambria" pitchFamily="18" charset="0"/>
              </a:rPr>
              <a:t>ENTI ECCLESIASTICI</a:t>
            </a:r>
            <a:r>
              <a:rPr lang="it-IT" dirty="0" smtClean="0">
                <a:latin typeface="Cambria" pitchFamily="18" charset="0"/>
              </a:rPr>
              <a:t> L. n.222/1985 (</a:t>
            </a:r>
            <a:r>
              <a:rPr lang="it-IT" i="1" dirty="0" smtClean="0">
                <a:latin typeface="Cambria" pitchFamily="18" charset="0"/>
              </a:rPr>
              <a:t>ONLUS parziali</a:t>
            </a:r>
            <a:r>
              <a:rPr lang="it-IT" dirty="0" smtClean="0">
                <a:latin typeface="Cambria" pitchFamily="18" charset="0"/>
              </a:rPr>
              <a:t>) </a:t>
            </a:r>
          </a:p>
          <a:p>
            <a:pPr algn="just"/>
            <a:r>
              <a:rPr lang="it-IT" dirty="0" smtClean="0">
                <a:latin typeface="Cambria" pitchFamily="18" charset="0"/>
              </a:rPr>
              <a:t>4. </a:t>
            </a:r>
            <a:r>
              <a:rPr lang="it-IT" b="1" dirty="0" smtClean="0">
                <a:latin typeface="Cambria" pitchFamily="18" charset="0"/>
              </a:rPr>
              <a:t>ASSOC. PROMOZIONE SOCIALE</a:t>
            </a:r>
            <a:r>
              <a:rPr lang="it-IT" dirty="0" smtClean="0">
                <a:latin typeface="Cambria" pitchFamily="18" charset="0"/>
              </a:rPr>
              <a:t> FINALITA’ </a:t>
            </a:r>
            <a:r>
              <a:rPr lang="it-IT" dirty="0" err="1" smtClean="0">
                <a:latin typeface="Cambria" pitchFamily="18" charset="0"/>
              </a:rPr>
              <a:t>MIN</a:t>
            </a:r>
            <a:r>
              <a:rPr lang="it-IT" dirty="0" smtClean="0">
                <a:latin typeface="Cambria" pitchFamily="18" charset="0"/>
              </a:rPr>
              <a:t>. INTERNO L.25.8.1991 n.287 (</a:t>
            </a:r>
            <a:r>
              <a:rPr lang="it-IT" i="1" dirty="0" smtClean="0">
                <a:latin typeface="Cambria" pitchFamily="18" charset="0"/>
              </a:rPr>
              <a:t>ONLUS parziali</a:t>
            </a:r>
            <a:r>
              <a:rPr lang="it-IT" dirty="0" smtClean="0">
                <a:latin typeface="Cambria" pitchFamily="18" charset="0"/>
              </a:rPr>
              <a:t>) </a:t>
            </a:r>
          </a:p>
          <a:p>
            <a:pPr algn="just"/>
            <a:r>
              <a:rPr lang="it-IT" dirty="0" smtClean="0">
                <a:latin typeface="Cambria" pitchFamily="18" charset="0"/>
              </a:rPr>
              <a:t>5. </a:t>
            </a:r>
            <a:r>
              <a:rPr lang="it-IT" b="1" dirty="0" smtClean="0">
                <a:latin typeface="Cambria" pitchFamily="18" charset="0"/>
              </a:rPr>
              <a:t>ASSOC. PROMOZIONE SOCIALE</a:t>
            </a:r>
            <a:r>
              <a:rPr lang="it-IT" dirty="0" smtClean="0">
                <a:latin typeface="Cambria" pitchFamily="18" charset="0"/>
              </a:rPr>
              <a:t> L.21.11.2000 n.383  </a:t>
            </a:r>
          </a:p>
          <a:p>
            <a:pPr algn="just"/>
            <a:r>
              <a:rPr lang="it-IT" dirty="0" smtClean="0">
                <a:latin typeface="Cambria" pitchFamily="18" charset="0"/>
              </a:rPr>
              <a:t>6. </a:t>
            </a:r>
            <a:r>
              <a:rPr lang="it-IT" b="1" dirty="0" smtClean="0">
                <a:latin typeface="Cambria" pitchFamily="18" charset="0"/>
              </a:rPr>
              <a:t>SPORT DILETTANTISTICO</a:t>
            </a:r>
            <a:r>
              <a:rPr lang="it-IT" dirty="0" smtClean="0">
                <a:latin typeface="Cambria" pitchFamily="18" charset="0"/>
              </a:rPr>
              <a:t> art. 90 L. n.289/2002 modif. D.L. 22.03.2004 n.72 </a:t>
            </a:r>
            <a:r>
              <a:rPr lang="it-IT" dirty="0" err="1" smtClean="0">
                <a:latin typeface="Cambria" pitchFamily="18" charset="0"/>
              </a:rPr>
              <a:t>conv</a:t>
            </a:r>
            <a:r>
              <a:rPr lang="it-IT" dirty="0" smtClean="0">
                <a:latin typeface="Cambria" pitchFamily="18" charset="0"/>
              </a:rPr>
              <a:t>. con L. 21.5.2004 n.128 </a:t>
            </a:r>
          </a:p>
          <a:p>
            <a:pPr algn="just"/>
            <a:r>
              <a:rPr lang="it-IT" dirty="0" smtClean="0">
                <a:latin typeface="Cambria" pitchFamily="18" charset="0"/>
              </a:rPr>
              <a:t>7. </a:t>
            </a:r>
            <a:r>
              <a:rPr lang="it-IT" b="1" dirty="0" smtClean="0">
                <a:latin typeface="Cambria" pitchFamily="18" charset="0"/>
              </a:rPr>
              <a:t>IMPRESA SOCIALE </a:t>
            </a:r>
            <a:r>
              <a:rPr lang="it-IT" dirty="0" smtClean="0">
                <a:latin typeface="Cambria" pitchFamily="18" charset="0"/>
              </a:rPr>
              <a:t>L. delega 13.5.2005 n.118 e </a:t>
            </a:r>
            <a:r>
              <a:rPr lang="it-IT" dirty="0" err="1" smtClean="0">
                <a:latin typeface="Cambria" pitchFamily="18" charset="0"/>
              </a:rPr>
              <a:t>D.Lgs.</a:t>
            </a:r>
            <a:r>
              <a:rPr lang="it-IT" dirty="0" smtClean="0">
                <a:latin typeface="Cambria" pitchFamily="18" charset="0"/>
              </a:rPr>
              <a:t> n.24.3.2006 n.155 e D.M. attuativi 24.01.2008 </a:t>
            </a:r>
          </a:p>
          <a:p>
            <a:pPr algn="just"/>
            <a:r>
              <a:rPr lang="it-IT" dirty="0" smtClean="0">
                <a:latin typeface="Cambria" pitchFamily="18" charset="0"/>
              </a:rPr>
              <a:t>8. </a:t>
            </a:r>
            <a:r>
              <a:rPr lang="it-IT" b="1" dirty="0" smtClean="0">
                <a:latin typeface="Cambria" pitchFamily="18" charset="0"/>
              </a:rPr>
              <a:t>IPAB</a:t>
            </a:r>
            <a:r>
              <a:rPr lang="it-IT" dirty="0" smtClean="0">
                <a:latin typeface="Cambria" pitchFamily="18" charset="0"/>
              </a:rPr>
              <a:t> - Istituzioni pubblica assistenza e beneficenza privatizzate L. 381/1890 e L. 328/2000</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476673"/>
            <a:ext cx="7772400" cy="648072"/>
          </a:xfrm>
        </p:spPr>
        <p:txBody>
          <a:bodyPr>
            <a:normAutofit/>
          </a:bodyPr>
          <a:lstStyle/>
          <a:p>
            <a:r>
              <a:rPr lang="it-IT" sz="2400" b="1" u="sng" dirty="0" smtClean="0">
                <a:latin typeface="Cambria" pitchFamily="18" charset="0"/>
              </a:rPr>
              <a:t>Fonti di finanziamento</a:t>
            </a:r>
            <a:endParaRPr lang="it-IT" sz="2400" b="1" u="sng" dirty="0">
              <a:latin typeface="Cambria" pitchFamily="18" charset="0"/>
            </a:endParaRPr>
          </a:p>
        </p:txBody>
      </p:sp>
      <p:sp>
        <p:nvSpPr>
          <p:cNvPr id="6" name="CasellaDiTesto 5"/>
          <p:cNvSpPr txBox="1"/>
          <p:nvPr/>
        </p:nvSpPr>
        <p:spPr>
          <a:xfrm>
            <a:off x="899592" y="1268760"/>
            <a:ext cx="7560840" cy="3970318"/>
          </a:xfrm>
          <a:prstGeom prst="rect">
            <a:avLst/>
          </a:prstGeom>
          <a:noFill/>
        </p:spPr>
        <p:txBody>
          <a:bodyPr wrap="square" rtlCol="0">
            <a:spAutoFit/>
          </a:bodyPr>
          <a:lstStyle/>
          <a:p>
            <a:pPr algn="just"/>
            <a:r>
              <a:rPr lang="it-IT" dirty="0" smtClean="0">
                <a:latin typeface="Cambria" pitchFamily="18" charset="0"/>
              </a:rPr>
              <a:t>L’ente può trarre le risorse per lo svolgimento della vita associativa da una molteplicità di fonti:</a:t>
            </a:r>
          </a:p>
          <a:p>
            <a:pPr algn="just"/>
            <a:r>
              <a:rPr lang="it-IT" b="1" dirty="0" smtClean="0">
                <a:latin typeface="Cambria" pitchFamily="18" charset="0"/>
              </a:rPr>
              <a:t>1) CONTRIBUTI DA PRIVATI</a:t>
            </a:r>
          </a:p>
          <a:p>
            <a:pPr marL="342900" indent="-342900" algn="just">
              <a:buFont typeface="Wingdings" pitchFamily="2" charset="2"/>
              <a:buChar char="§"/>
            </a:pPr>
            <a:r>
              <a:rPr lang="it-IT" dirty="0" smtClean="0">
                <a:latin typeface="Cambria" pitchFamily="18" charset="0"/>
              </a:rPr>
              <a:t> quote e contributi degli associati;</a:t>
            </a:r>
          </a:p>
          <a:p>
            <a:pPr marL="342900" indent="-342900" algn="just">
              <a:buFont typeface="Wingdings" pitchFamily="2" charset="2"/>
              <a:buChar char="§"/>
            </a:pPr>
            <a:r>
              <a:rPr lang="it-IT" dirty="0" smtClean="0">
                <a:latin typeface="Cambria" pitchFamily="18" charset="0"/>
              </a:rPr>
              <a:t>entrate </a:t>
            </a:r>
            <a:r>
              <a:rPr lang="it-IT" dirty="0">
                <a:latin typeface="Cambria" pitchFamily="18" charset="0"/>
              </a:rPr>
              <a:t>derivanti da attività commerciali e produttive </a:t>
            </a:r>
            <a:r>
              <a:rPr lang="it-IT" dirty="0" smtClean="0">
                <a:latin typeface="Cambria" pitchFamily="18" charset="0"/>
              </a:rPr>
              <a:t>marginali </a:t>
            </a:r>
            <a:r>
              <a:rPr lang="it-IT" dirty="0">
                <a:latin typeface="Cambria" pitchFamily="18" charset="0"/>
              </a:rPr>
              <a:t>e comunque </a:t>
            </a:r>
            <a:r>
              <a:rPr lang="it-IT" dirty="0" smtClean="0">
                <a:latin typeface="Cambria" pitchFamily="18" charset="0"/>
              </a:rPr>
              <a:t>finalizzate </a:t>
            </a:r>
            <a:r>
              <a:rPr lang="it-IT" dirty="0">
                <a:latin typeface="Cambria" pitchFamily="18" charset="0"/>
              </a:rPr>
              <a:t>al raggiungimento degli obiettivi istituzionali</a:t>
            </a:r>
            <a:r>
              <a:rPr lang="it-IT" dirty="0" smtClean="0">
                <a:latin typeface="Cambria" pitchFamily="18" charset="0"/>
              </a:rPr>
              <a:t>;</a:t>
            </a:r>
          </a:p>
          <a:p>
            <a:pPr marL="342900" indent="-342900" algn="just">
              <a:buFont typeface="Wingdings" pitchFamily="2" charset="2"/>
              <a:buChar char="§"/>
            </a:pPr>
            <a:r>
              <a:rPr lang="it-IT" dirty="0" smtClean="0">
                <a:latin typeface="Cambria" pitchFamily="18" charset="0"/>
              </a:rPr>
              <a:t>entrate </a:t>
            </a:r>
            <a:r>
              <a:rPr lang="it-IT" dirty="0">
                <a:latin typeface="Cambria" pitchFamily="18" charset="0"/>
              </a:rPr>
              <a:t>derivanti da iniziative promozionali finalizzate al proprio finanziamento, quali feste e sottoscrizioni anche a </a:t>
            </a:r>
            <a:r>
              <a:rPr lang="it-IT" dirty="0" smtClean="0">
                <a:latin typeface="Cambria" pitchFamily="18" charset="0"/>
              </a:rPr>
              <a:t>premi.</a:t>
            </a:r>
          </a:p>
          <a:p>
            <a:pPr marL="342900" indent="-342900" algn="just"/>
            <a:r>
              <a:rPr lang="it-IT" b="1" dirty="0" smtClean="0">
                <a:latin typeface="Cambria" pitchFamily="18" charset="0"/>
              </a:rPr>
              <a:t>2) CONTRIBUTI PUBBLICI</a:t>
            </a:r>
          </a:p>
          <a:p>
            <a:pPr marL="342900" indent="-342900" algn="just">
              <a:buFont typeface="Wingdings" pitchFamily="2" charset="2"/>
              <a:buChar char="§"/>
            </a:pPr>
            <a:r>
              <a:rPr lang="it-IT" dirty="0" smtClean="0">
                <a:latin typeface="Cambria" pitchFamily="18" charset="0"/>
              </a:rPr>
              <a:t>contributi dello Stato, delle regioni, di enti locali, di enti o di istituzioni pubblici, anche finalizzati al sostegno di specifici e documentati programmi realizzati nell’ambito dei fini statutari;</a:t>
            </a:r>
          </a:p>
          <a:p>
            <a:pPr marL="342900" indent="-342900" algn="just">
              <a:buFont typeface="Wingdings" pitchFamily="2" charset="2"/>
              <a:buChar char="§"/>
            </a:pPr>
            <a:r>
              <a:rPr lang="it-IT" dirty="0" smtClean="0">
                <a:latin typeface="Cambria" pitchFamily="18" charset="0"/>
              </a:rPr>
              <a:t> contributi dell’Unione Europea e di organismi internazionali;</a:t>
            </a:r>
          </a:p>
          <a:p>
            <a:pPr marL="342900" indent="-342900" algn="just">
              <a:buFont typeface="Wingdings" pitchFamily="2" charset="2"/>
              <a:buChar char="§"/>
            </a:pPr>
            <a:r>
              <a:rPr lang="it-IT" dirty="0" smtClean="0">
                <a:latin typeface="Cambria" pitchFamily="18" charset="0"/>
              </a:rPr>
              <a:t> entrate derivanti da prestazioni di servizi convenzionati;</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16632"/>
            <a:ext cx="8229600" cy="490066"/>
          </a:xfrm>
        </p:spPr>
        <p:txBody>
          <a:bodyPr>
            <a:normAutofit/>
          </a:bodyPr>
          <a:lstStyle/>
          <a:p>
            <a:r>
              <a:rPr lang="it-IT" sz="2400" b="1" u="sng" dirty="0" smtClean="0">
                <a:latin typeface="Cambria" pitchFamily="18" charset="0"/>
              </a:rPr>
              <a:t>Contributi da privati</a:t>
            </a:r>
            <a:endParaRPr lang="it-IT" sz="2400" dirty="0"/>
          </a:p>
        </p:txBody>
      </p:sp>
      <p:sp>
        <p:nvSpPr>
          <p:cNvPr id="4" name="CasellaDiTesto 3"/>
          <p:cNvSpPr txBox="1"/>
          <p:nvPr/>
        </p:nvSpPr>
        <p:spPr>
          <a:xfrm>
            <a:off x="179512" y="764704"/>
            <a:ext cx="8712968" cy="2369880"/>
          </a:xfrm>
          <a:prstGeom prst="rect">
            <a:avLst/>
          </a:prstGeom>
          <a:noFill/>
        </p:spPr>
        <p:txBody>
          <a:bodyPr wrap="square" rtlCol="0">
            <a:spAutoFit/>
          </a:bodyPr>
          <a:lstStyle/>
          <a:p>
            <a:pPr algn="just"/>
            <a:r>
              <a:rPr lang="it-IT" b="1" dirty="0" smtClean="0">
                <a:latin typeface="Cambria" pitchFamily="18" charset="0"/>
              </a:rPr>
              <a:t>QUOTE ASSOCIATIVE E PRESTAZIONI </a:t>
            </a:r>
            <a:r>
              <a:rPr lang="it-IT" b="1" dirty="0" err="1" smtClean="0">
                <a:latin typeface="Cambria" pitchFamily="18" charset="0"/>
              </a:rPr>
              <a:t>DI</a:t>
            </a:r>
            <a:r>
              <a:rPr lang="it-IT" b="1" dirty="0" smtClean="0">
                <a:latin typeface="Cambria" pitchFamily="18" charset="0"/>
              </a:rPr>
              <a:t> SERVIZI NEI CONFRONTI DEGLI ASSOCIATI</a:t>
            </a:r>
          </a:p>
          <a:p>
            <a:pPr algn="just"/>
            <a:endParaRPr lang="it-IT" sz="1400" dirty="0">
              <a:latin typeface="Cambria" pitchFamily="18" charset="0"/>
            </a:endParaRPr>
          </a:p>
          <a:p>
            <a:pPr algn="just"/>
            <a:r>
              <a:rPr lang="it-IT" sz="1400" dirty="0" smtClean="0">
                <a:latin typeface="Cambria" pitchFamily="18" charset="0"/>
              </a:rPr>
              <a:t>Ai </a:t>
            </a:r>
            <a:r>
              <a:rPr lang="it-IT" sz="1400" dirty="0">
                <a:latin typeface="Cambria" pitchFamily="18" charset="0"/>
              </a:rPr>
              <a:t>sensi dell’</a:t>
            </a:r>
            <a:r>
              <a:rPr lang="it-IT" sz="1400" b="1" dirty="0">
                <a:latin typeface="Cambria" pitchFamily="18" charset="0"/>
              </a:rPr>
              <a:t>art. </a:t>
            </a:r>
            <a:r>
              <a:rPr lang="it-IT" sz="1400" b="1" dirty="0" smtClean="0">
                <a:latin typeface="Cambria" pitchFamily="18" charset="0"/>
              </a:rPr>
              <a:t>148,</a:t>
            </a:r>
            <a:r>
              <a:rPr lang="it-IT" sz="1400" b="1" dirty="0">
                <a:latin typeface="Cambria" pitchFamily="18" charset="0"/>
              </a:rPr>
              <a:t> </a:t>
            </a:r>
            <a:r>
              <a:rPr lang="it-IT" sz="1400" b="1" dirty="0" err="1">
                <a:latin typeface="Cambria" pitchFamily="18" charset="0"/>
              </a:rPr>
              <a:t>co</a:t>
            </a:r>
            <a:r>
              <a:rPr lang="it-IT" sz="1400" b="1" dirty="0">
                <a:latin typeface="Cambria" pitchFamily="18" charset="0"/>
              </a:rPr>
              <a:t>. </a:t>
            </a:r>
            <a:r>
              <a:rPr lang="it-IT" sz="1400" b="1" dirty="0" smtClean="0">
                <a:latin typeface="Cambria" pitchFamily="18" charset="0"/>
              </a:rPr>
              <a:t>1</a:t>
            </a:r>
            <a:r>
              <a:rPr lang="it-IT" sz="1400" dirty="0" smtClean="0">
                <a:latin typeface="Cambria" pitchFamily="18" charset="0"/>
              </a:rPr>
              <a:t>, </a:t>
            </a:r>
            <a:r>
              <a:rPr lang="it-IT" sz="1400" dirty="0">
                <a:latin typeface="Cambria" pitchFamily="18" charset="0"/>
              </a:rPr>
              <a:t>del </a:t>
            </a:r>
            <a:r>
              <a:rPr lang="it-IT" sz="1400" dirty="0" err="1" smtClean="0">
                <a:latin typeface="Cambria" pitchFamily="18" charset="0"/>
              </a:rPr>
              <a:t>T.U.I.R.</a:t>
            </a:r>
            <a:r>
              <a:rPr lang="it-IT" sz="1400" dirty="0" smtClean="0">
                <a:latin typeface="Cambria" pitchFamily="18" charset="0"/>
              </a:rPr>
              <a:t>, </a:t>
            </a:r>
            <a:r>
              <a:rPr lang="it-IT" sz="1400" dirty="0">
                <a:latin typeface="Cambria" pitchFamily="18" charset="0"/>
              </a:rPr>
              <a:t>non è considerata commerciale l’attività svolta dalle associazioni, dai consorzi e dagli altri enti non commerciali di tipo associativo:</a:t>
            </a:r>
          </a:p>
          <a:p>
            <a:pPr lvl="1" algn="just">
              <a:buFont typeface="Arial" pitchFamily="34" charset="0"/>
              <a:buChar char="•"/>
            </a:pPr>
            <a:r>
              <a:rPr lang="it-IT" sz="1400" dirty="0" smtClean="0">
                <a:latin typeface="Cambria" pitchFamily="18" charset="0"/>
              </a:rPr>
              <a:t> nei </a:t>
            </a:r>
            <a:r>
              <a:rPr lang="it-IT" sz="1400" dirty="0">
                <a:latin typeface="Cambria" pitchFamily="18" charset="0"/>
              </a:rPr>
              <a:t>confronti degli associati o partecipanti;</a:t>
            </a:r>
          </a:p>
          <a:p>
            <a:pPr lvl="1" algn="just">
              <a:buFont typeface="Arial" pitchFamily="34" charset="0"/>
              <a:buChar char="•"/>
            </a:pPr>
            <a:r>
              <a:rPr lang="it-IT" sz="1400" dirty="0" smtClean="0">
                <a:latin typeface="Cambria" pitchFamily="18" charset="0"/>
              </a:rPr>
              <a:t> in </a:t>
            </a:r>
            <a:r>
              <a:rPr lang="it-IT" sz="1400" dirty="0">
                <a:latin typeface="Cambria" pitchFamily="18" charset="0"/>
              </a:rPr>
              <a:t>conformità alle finalità istituzionali</a:t>
            </a:r>
            <a:r>
              <a:rPr lang="it-IT" sz="1400" dirty="0" smtClean="0">
                <a:latin typeface="Cambria" pitchFamily="18" charset="0"/>
              </a:rPr>
              <a:t>.</a:t>
            </a:r>
          </a:p>
          <a:p>
            <a:pPr algn="just"/>
            <a:endParaRPr lang="it-IT" sz="1400" dirty="0">
              <a:latin typeface="Cambria" pitchFamily="18" charset="0"/>
            </a:endParaRPr>
          </a:p>
          <a:p>
            <a:pPr algn="just"/>
            <a:r>
              <a:rPr lang="it-IT" sz="1400" b="1" dirty="0">
                <a:latin typeface="Cambria" pitchFamily="18" charset="0"/>
              </a:rPr>
              <a:t>C.M. 12.5.98 n. </a:t>
            </a:r>
            <a:r>
              <a:rPr lang="it-IT" sz="1400" b="1" dirty="0" smtClean="0">
                <a:latin typeface="Cambria" pitchFamily="18" charset="0"/>
              </a:rPr>
              <a:t>124/E</a:t>
            </a:r>
            <a:r>
              <a:rPr lang="it-IT" sz="1400" dirty="0" smtClean="0">
                <a:latin typeface="Cambria" pitchFamily="18" charset="0"/>
              </a:rPr>
              <a:t>: </a:t>
            </a:r>
            <a:r>
              <a:rPr lang="it-IT" sz="1400" u="sng" dirty="0">
                <a:latin typeface="Cambria" pitchFamily="18" charset="0"/>
              </a:rPr>
              <a:t>è però necessario che non sussista una specifica corrispettività tra la quota pagata e l’attività resa</a:t>
            </a:r>
            <a:r>
              <a:rPr lang="it-IT" sz="1400" dirty="0" smtClean="0">
                <a:latin typeface="Cambria" pitchFamily="18" charset="0"/>
              </a:rPr>
              <a:t>.</a:t>
            </a:r>
            <a:endParaRPr lang="it-IT" sz="1400" dirty="0">
              <a:latin typeface="Cambria" pitchFamily="18" charset="0"/>
            </a:endParaRPr>
          </a:p>
        </p:txBody>
      </p:sp>
      <p:sp>
        <p:nvSpPr>
          <p:cNvPr id="5" name="Rettangolo 4"/>
          <p:cNvSpPr/>
          <p:nvPr/>
        </p:nvSpPr>
        <p:spPr>
          <a:xfrm>
            <a:off x="179512" y="3212976"/>
            <a:ext cx="8748464" cy="954107"/>
          </a:xfrm>
          <a:prstGeom prst="rect">
            <a:avLst/>
          </a:prstGeom>
        </p:spPr>
        <p:txBody>
          <a:bodyPr wrap="square">
            <a:spAutoFit/>
          </a:bodyPr>
          <a:lstStyle/>
          <a:p>
            <a:pPr algn="just"/>
            <a:r>
              <a:rPr lang="it-IT" sz="1400" dirty="0">
                <a:latin typeface="Cambria" pitchFamily="18" charset="0"/>
              </a:rPr>
              <a:t>Ai sensi dell'</a:t>
            </a:r>
            <a:r>
              <a:rPr lang="it-IT" sz="1400" b="1" dirty="0">
                <a:latin typeface="Cambria" pitchFamily="18" charset="0"/>
              </a:rPr>
              <a:t>art. </a:t>
            </a:r>
            <a:r>
              <a:rPr lang="it-IT" sz="1400" b="1" dirty="0" smtClean="0">
                <a:latin typeface="Cambria" pitchFamily="18" charset="0"/>
              </a:rPr>
              <a:t>148,</a:t>
            </a:r>
            <a:r>
              <a:rPr lang="it-IT" sz="1400" b="1" dirty="0">
                <a:latin typeface="Cambria" pitchFamily="18" charset="0"/>
              </a:rPr>
              <a:t> </a:t>
            </a:r>
            <a:r>
              <a:rPr lang="it-IT" sz="1400" b="1" dirty="0" err="1">
                <a:latin typeface="Cambria" pitchFamily="18" charset="0"/>
              </a:rPr>
              <a:t>co</a:t>
            </a:r>
            <a:r>
              <a:rPr lang="it-IT" sz="1400" b="1" dirty="0">
                <a:latin typeface="Cambria" pitchFamily="18" charset="0"/>
              </a:rPr>
              <a:t>. </a:t>
            </a:r>
            <a:r>
              <a:rPr lang="it-IT" sz="1400" b="1" dirty="0" smtClean="0">
                <a:latin typeface="Cambria" pitchFamily="18" charset="0"/>
              </a:rPr>
              <a:t>2, </a:t>
            </a:r>
            <a:r>
              <a:rPr lang="it-IT" sz="1400" dirty="0">
                <a:latin typeface="Cambria" pitchFamily="18" charset="0"/>
              </a:rPr>
              <a:t>del </a:t>
            </a:r>
            <a:r>
              <a:rPr lang="it-IT" sz="1400" dirty="0" err="1" smtClean="0">
                <a:latin typeface="Cambria" pitchFamily="18" charset="0"/>
              </a:rPr>
              <a:t>T.U.I.R.</a:t>
            </a:r>
            <a:r>
              <a:rPr lang="it-IT" sz="1400" dirty="0" smtClean="0">
                <a:latin typeface="Cambria" pitchFamily="18" charset="0"/>
              </a:rPr>
              <a:t>, </a:t>
            </a:r>
            <a:r>
              <a:rPr lang="it-IT" sz="1400" dirty="0">
                <a:latin typeface="Cambria" pitchFamily="18" charset="0"/>
              </a:rPr>
              <a:t>tuttavia, si considerano effettuate nell'esercizio di attività commerciali le cessioni di beni e le prestazioni di servizi </a:t>
            </a:r>
            <a:r>
              <a:rPr lang="it-IT" sz="1400" dirty="0" smtClean="0">
                <a:latin typeface="Cambria" pitchFamily="18" charset="0"/>
              </a:rPr>
              <a:t>effettuate </a:t>
            </a:r>
            <a:r>
              <a:rPr lang="it-IT" sz="1400" dirty="0">
                <a:latin typeface="Cambria" pitchFamily="18" charset="0"/>
              </a:rPr>
              <a:t>agli associati o </a:t>
            </a:r>
            <a:r>
              <a:rPr lang="it-IT" sz="1400" dirty="0" smtClean="0">
                <a:latin typeface="Cambria" pitchFamily="18" charset="0"/>
              </a:rPr>
              <a:t>partecipanti </a:t>
            </a:r>
            <a:r>
              <a:rPr lang="it-IT" sz="1400" dirty="0">
                <a:latin typeface="Cambria" pitchFamily="18" charset="0"/>
              </a:rPr>
              <a:t>verso pagamento di corrispettivi specifici, compresi i contributi e le quote supplementari determinati in funzione delle maggiori o diverse prestazioni alle quali danno diritto</a:t>
            </a:r>
            <a:r>
              <a:rPr lang="it-IT" sz="1400" dirty="0" smtClean="0">
                <a:latin typeface="Cambria" pitchFamily="18" charset="0"/>
              </a:rPr>
              <a:t>.</a:t>
            </a:r>
            <a:endParaRPr lang="it-IT" sz="1400" dirty="0">
              <a:latin typeface="Cambria" pitchFamily="18" charset="0"/>
            </a:endParaRPr>
          </a:p>
        </p:txBody>
      </p:sp>
      <p:sp>
        <p:nvSpPr>
          <p:cNvPr id="6" name="CasellaDiTesto 5"/>
          <p:cNvSpPr txBox="1"/>
          <p:nvPr/>
        </p:nvSpPr>
        <p:spPr>
          <a:xfrm>
            <a:off x="179512" y="4365104"/>
            <a:ext cx="8784976" cy="2031325"/>
          </a:xfrm>
          <a:prstGeom prst="rect">
            <a:avLst/>
          </a:prstGeom>
          <a:noFill/>
        </p:spPr>
        <p:txBody>
          <a:bodyPr wrap="square" rtlCol="0">
            <a:spAutoFit/>
          </a:bodyPr>
          <a:lstStyle/>
          <a:p>
            <a:pPr algn="just"/>
            <a:r>
              <a:rPr lang="it-IT" sz="1400" dirty="0">
                <a:latin typeface="Cambria" pitchFamily="18" charset="0"/>
              </a:rPr>
              <a:t>Ai sensi dell'</a:t>
            </a:r>
            <a:r>
              <a:rPr lang="it-IT" sz="1400" b="1" dirty="0">
                <a:latin typeface="Cambria" pitchFamily="18" charset="0"/>
              </a:rPr>
              <a:t>art. </a:t>
            </a:r>
            <a:r>
              <a:rPr lang="it-IT" sz="1400" b="1" dirty="0" smtClean="0">
                <a:latin typeface="Cambria" pitchFamily="18" charset="0"/>
              </a:rPr>
              <a:t>148,</a:t>
            </a:r>
            <a:r>
              <a:rPr lang="it-IT" sz="1400" b="1" dirty="0">
                <a:latin typeface="Cambria" pitchFamily="18" charset="0"/>
              </a:rPr>
              <a:t> </a:t>
            </a:r>
            <a:r>
              <a:rPr lang="it-IT" sz="1400" b="1" dirty="0" err="1">
                <a:latin typeface="Cambria" pitchFamily="18" charset="0"/>
              </a:rPr>
              <a:t>co</a:t>
            </a:r>
            <a:r>
              <a:rPr lang="it-IT" sz="1400" b="1" dirty="0">
                <a:latin typeface="Cambria" pitchFamily="18" charset="0"/>
              </a:rPr>
              <a:t>. </a:t>
            </a:r>
            <a:r>
              <a:rPr lang="it-IT" sz="1400" b="1" dirty="0" smtClean="0">
                <a:latin typeface="Cambria" pitchFamily="18" charset="0"/>
              </a:rPr>
              <a:t>3</a:t>
            </a:r>
            <a:r>
              <a:rPr lang="it-IT" sz="1400" dirty="0" smtClean="0">
                <a:latin typeface="Cambria" pitchFamily="18" charset="0"/>
              </a:rPr>
              <a:t>, </a:t>
            </a:r>
            <a:r>
              <a:rPr lang="it-IT" sz="1400" dirty="0">
                <a:latin typeface="Cambria" pitchFamily="18" charset="0"/>
              </a:rPr>
              <a:t>del </a:t>
            </a:r>
            <a:r>
              <a:rPr lang="it-IT" sz="1400" dirty="0" err="1" smtClean="0">
                <a:latin typeface="Cambria" pitchFamily="18" charset="0"/>
              </a:rPr>
              <a:t>T.U.I.R.</a:t>
            </a:r>
            <a:r>
              <a:rPr lang="it-IT" sz="1400" dirty="0" smtClean="0">
                <a:latin typeface="Cambria" pitchFamily="18" charset="0"/>
              </a:rPr>
              <a:t>, </a:t>
            </a:r>
            <a:r>
              <a:rPr lang="it-IT" sz="1400" dirty="0">
                <a:latin typeface="Cambria" pitchFamily="18" charset="0"/>
              </a:rPr>
              <a:t>nei confronti delle </a:t>
            </a:r>
            <a:r>
              <a:rPr lang="it-IT" sz="1400" i="1" dirty="0">
                <a:latin typeface="Cambria" pitchFamily="18" charset="0"/>
              </a:rPr>
              <a:t>associazioni politiche, sindacali e di categoria, </a:t>
            </a:r>
            <a:r>
              <a:rPr lang="it-IT" sz="1400" i="1" dirty="0" smtClean="0">
                <a:latin typeface="Cambria" pitchFamily="18" charset="0"/>
              </a:rPr>
              <a:t>religiose</a:t>
            </a:r>
            <a:r>
              <a:rPr lang="it-IT" sz="1400" i="1" dirty="0">
                <a:latin typeface="Cambria" pitchFamily="18" charset="0"/>
              </a:rPr>
              <a:t>, assistenziali, culturali, sportive dilettantistiche, di promozione sociale e di formazione extra-scolastica della persona</a:t>
            </a:r>
            <a:r>
              <a:rPr lang="it-IT" sz="1400" dirty="0">
                <a:latin typeface="Cambria" pitchFamily="18" charset="0"/>
              </a:rPr>
              <a:t>, non si considerano commerciali le attività:</a:t>
            </a:r>
          </a:p>
          <a:p>
            <a:pPr algn="just"/>
            <a:r>
              <a:rPr lang="it-IT" sz="1400" dirty="0">
                <a:latin typeface="Cambria" pitchFamily="18" charset="0"/>
              </a:rPr>
              <a:t>• svolte in diretta attuazione degli scopi istituzionali;</a:t>
            </a:r>
          </a:p>
          <a:p>
            <a:pPr algn="just"/>
            <a:r>
              <a:rPr lang="it-IT" sz="1400" dirty="0">
                <a:latin typeface="Cambria" pitchFamily="18" charset="0"/>
              </a:rPr>
              <a:t>• effettuate verso pagamento di corrispettivi specifici nei confronti:</a:t>
            </a:r>
          </a:p>
          <a:p>
            <a:pPr lvl="1" algn="just">
              <a:buFont typeface="Wingdings" pitchFamily="2" charset="2"/>
              <a:buChar char="ü"/>
            </a:pPr>
            <a:r>
              <a:rPr lang="it-IT" sz="1400" dirty="0">
                <a:latin typeface="Cambria" pitchFamily="18" charset="0"/>
              </a:rPr>
              <a:t>degli iscritti, associati o partecipanti;</a:t>
            </a:r>
          </a:p>
          <a:p>
            <a:pPr lvl="1" algn="just">
              <a:buFont typeface="Wingdings" pitchFamily="2" charset="2"/>
              <a:buChar char="ü"/>
            </a:pPr>
            <a:r>
              <a:rPr lang="it-IT" sz="1400" dirty="0">
                <a:latin typeface="Cambria" pitchFamily="18" charset="0"/>
              </a:rPr>
              <a:t>di altre associazioni che svolgono la medesima attività e che per legge, regolamento, atto costitutivo o statuto fanno parte di un'unica organizzazione locale o nazionale;</a:t>
            </a:r>
          </a:p>
          <a:p>
            <a:pPr lvl="1" algn="just">
              <a:buFont typeface="Wingdings" pitchFamily="2" charset="2"/>
              <a:buChar char="ü"/>
            </a:pPr>
            <a:r>
              <a:rPr lang="it-IT" sz="1400" dirty="0">
                <a:latin typeface="Cambria" pitchFamily="18" charset="0"/>
              </a:rPr>
              <a:t>dei rispettivi associati o partecipanti e dei tesserati dalle rispettive organizzazioni nazionali</a:t>
            </a:r>
            <a:r>
              <a:rPr lang="it-IT" sz="1400" dirty="0" smtClean="0">
                <a:latin typeface="Cambria" pitchFamily="18" charset="0"/>
              </a:rPr>
              <a:t>.</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29600" cy="490066"/>
          </a:xfrm>
        </p:spPr>
        <p:txBody>
          <a:bodyPr>
            <a:normAutofit/>
          </a:bodyPr>
          <a:lstStyle/>
          <a:p>
            <a:r>
              <a:rPr lang="it-IT" sz="2400" b="1" u="sng" dirty="0" smtClean="0">
                <a:latin typeface="Cambria" pitchFamily="18" charset="0"/>
              </a:rPr>
              <a:t>Contributi da privati</a:t>
            </a:r>
            <a:endParaRPr lang="it-IT" sz="2400" dirty="0">
              <a:latin typeface="Cambria" pitchFamily="18" charset="0"/>
            </a:endParaRPr>
          </a:p>
        </p:txBody>
      </p:sp>
      <p:sp>
        <p:nvSpPr>
          <p:cNvPr id="4" name="CasellaDiTesto 3"/>
          <p:cNvSpPr txBox="1"/>
          <p:nvPr/>
        </p:nvSpPr>
        <p:spPr>
          <a:xfrm>
            <a:off x="323528" y="836712"/>
            <a:ext cx="8568952" cy="5786199"/>
          </a:xfrm>
          <a:prstGeom prst="rect">
            <a:avLst/>
          </a:prstGeom>
          <a:noFill/>
        </p:spPr>
        <p:txBody>
          <a:bodyPr wrap="square" rtlCol="0">
            <a:spAutoFit/>
          </a:bodyPr>
          <a:lstStyle/>
          <a:p>
            <a:pPr algn="just"/>
            <a:r>
              <a:rPr lang="it-IT" b="1" dirty="0" smtClean="0">
                <a:latin typeface="Cambria" pitchFamily="18" charset="0"/>
              </a:rPr>
              <a:t>CESSIONI </a:t>
            </a:r>
            <a:r>
              <a:rPr lang="it-IT" b="1" dirty="0" err="1" smtClean="0">
                <a:latin typeface="Cambria" pitchFamily="18" charset="0"/>
              </a:rPr>
              <a:t>DI</a:t>
            </a:r>
            <a:r>
              <a:rPr lang="it-IT" b="1" dirty="0" smtClean="0">
                <a:latin typeface="Cambria" pitchFamily="18" charset="0"/>
              </a:rPr>
              <a:t> BENI E PRESTAZIONI </a:t>
            </a:r>
            <a:r>
              <a:rPr lang="it-IT" b="1" dirty="0" err="1" smtClean="0">
                <a:latin typeface="Cambria" pitchFamily="18" charset="0"/>
              </a:rPr>
              <a:t>DI</a:t>
            </a:r>
            <a:r>
              <a:rPr lang="it-IT" b="1" dirty="0" smtClean="0">
                <a:latin typeface="Cambria" pitchFamily="18" charset="0"/>
              </a:rPr>
              <a:t> SERVIZI CONSIDERATE COMUNQUE COMMERCIALI SEPPUR EFFETTUATE AD ASSOCIATI</a:t>
            </a:r>
          </a:p>
          <a:p>
            <a:pPr algn="just"/>
            <a:endParaRPr lang="it-IT" sz="1400" dirty="0">
              <a:latin typeface="Cambria" pitchFamily="18" charset="0"/>
            </a:endParaRPr>
          </a:p>
          <a:p>
            <a:pPr algn="just"/>
            <a:r>
              <a:rPr lang="it-IT" sz="1600" dirty="0" smtClean="0">
                <a:latin typeface="Cambria" pitchFamily="18" charset="0"/>
              </a:rPr>
              <a:t>L'</a:t>
            </a:r>
            <a:r>
              <a:rPr lang="it-IT" sz="1600" b="1" dirty="0" smtClean="0">
                <a:latin typeface="Cambria" pitchFamily="18" charset="0"/>
              </a:rPr>
              <a:t>art</a:t>
            </a:r>
            <a:r>
              <a:rPr lang="it-IT" sz="1600" b="1" dirty="0">
                <a:latin typeface="Cambria" pitchFamily="18" charset="0"/>
              </a:rPr>
              <a:t>. </a:t>
            </a:r>
            <a:r>
              <a:rPr lang="it-IT" sz="1600" b="1" dirty="0" smtClean="0">
                <a:latin typeface="Cambria" pitchFamily="18" charset="0"/>
              </a:rPr>
              <a:t>148,</a:t>
            </a:r>
            <a:r>
              <a:rPr lang="it-IT" sz="1600" b="1" dirty="0">
                <a:latin typeface="Cambria" pitchFamily="18" charset="0"/>
              </a:rPr>
              <a:t> </a:t>
            </a:r>
            <a:r>
              <a:rPr lang="it-IT" sz="1600" b="1" dirty="0" err="1">
                <a:latin typeface="Cambria" pitchFamily="18" charset="0"/>
              </a:rPr>
              <a:t>co</a:t>
            </a:r>
            <a:r>
              <a:rPr lang="it-IT" sz="1600" b="1" dirty="0">
                <a:latin typeface="Cambria" pitchFamily="18" charset="0"/>
              </a:rPr>
              <a:t>. </a:t>
            </a:r>
            <a:r>
              <a:rPr lang="it-IT" sz="1600" b="1" dirty="0" smtClean="0">
                <a:latin typeface="Cambria" pitchFamily="18" charset="0"/>
              </a:rPr>
              <a:t>4</a:t>
            </a:r>
            <a:r>
              <a:rPr lang="it-IT" sz="1600" dirty="0" smtClean="0">
                <a:latin typeface="Cambria" pitchFamily="18" charset="0"/>
              </a:rPr>
              <a:t>, </a:t>
            </a:r>
            <a:r>
              <a:rPr lang="it-IT" sz="1600" dirty="0">
                <a:latin typeface="Cambria" pitchFamily="18" charset="0"/>
              </a:rPr>
              <a:t>del </a:t>
            </a:r>
            <a:r>
              <a:rPr lang="it-IT" sz="1600" dirty="0" err="1" smtClean="0">
                <a:latin typeface="Cambria" pitchFamily="18" charset="0"/>
              </a:rPr>
              <a:t>T.U.I.R.</a:t>
            </a:r>
            <a:r>
              <a:rPr lang="it-IT" sz="1600" dirty="0" smtClean="0">
                <a:latin typeface="Cambria" pitchFamily="18" charset="0"/>
              </a:rPr>
              <a:t> </a:t>
            </a:r>
            <a:r>
              <a:rPr lang="it-IT" sz="1600" dirty="0">
                <a:latin typeface="Cambria" pitchFamily="18" charset="0"/>
              </a:rPr>
              <a:t>esclude </a:t>
            </a:r>
            <a:r>
              <a:rPr lang="it-IT" sz="1600" dirty="0" smtClean="0">
                <a:latin typeface="Cambria" pitchFamily="18" charset="0"/>
              </a:rPr>
              <a:t>l’applicazione </a:t>
            </a:r>
            <a:r>
              <a:rPr lang="it-IT" sz="1600" dirty="0">
                <a:latin typeface="Cambria" pitchFamily="18" charset="0"/>
              </a:rPr>
              <a:t>del precedente </a:t>
            </a:r>
            <a:r>
              <a:rPr lang="it-IT" sz="1600" dirty="0" err="1">
                <a:latin typeface="Cambria" pitchFamily="18" charset="0"/>
              </a:rPr>
              <a:t>co</a:t>
            </a:r>
            <a:r>
              <a:rPr lang="it-IT" sz="1600" dirty="0">
                <a:latin typeface="Cambria" pitchFamily="18" charset="0"/>
              </a:rPr>
              <a:t>. </a:t>
            </a:r>
            <a:r>
              <a:rPr lang="it-IT" sz="1600" dirty="0" smtClean="0">
                <a:latin typeface="Cambria" pitchFamily="18" charset="0"/>
              </a:rPr>
              <a:t>3:</a:t>
            </a:r>
          </a:p>
          <a:p>
            <a:pPr marL="342900" indent="-342900" algn="just"/>
            <a:r>
              <a:rPr lang="it-IT" sz="1600" dirty="0" smtClean="0">
                <a:latin typeface="Cambria" pitchFamily="18" charset="0"/>
              </a:rPr>
              <a:t>  a) alle </a:t>
            </a:r>
            <a:r>
              <a:rPr lang="it-IT" sz="1600" dirty="0">
                <a:latin typeface="Cambria" pitchFamily="18" charset="0"/>
              </a:rPr>
              <a:t>cessioni di beni nuovi prodotti per:</a:t>
            </a:r>
          </a:p>
          <a:p>
            <a:pPr marL="342900" indent="-342900" algn="just"/>
            <a:r>
              <a:rPr lang="it-IT" sz="1600" dirty="0" smtClean="0">
                <a:latin typeface="Calibri"/>
                <a:cs typeface="Calibri"/>
              </a:rPr>
              <a:t>          ● </a:t>
            </a:r>
            <a:r>
              <a:rPr lang="it-IT" sz="1600" dirty="0" smtClean="0">
                <a:latin typeface="Cambria" pitchFamily="18" charset="0"/>
              </a:rPr>
              <a:t>la </a:t>
            </a:r>
            <a:r>
              <a:rPr lang="it-IT" sz="1600" dirty="0">
                <a:latin typeface="Cambria" pitchFamily="18" charset="0"/>
              </a:rPr>
              <a:t>vendita;</a:t>
            </a:r>
          </a:p>
          <a:p>
            <a:pPr algn="just"/>
            <a:r>
              <a:rPr lang="it-IT" sz="1600" dirty="0" smtClean="0">
                <a:latin typeface="Cambria" pitchFamily="18" charset="0"/>
              </a:rPr>
              <a:t>          </a:t>
            </a:r>
            <a:r>
              <a:rPr lang="it-IT" sz="1600" dirty="0" smtClean="0">
                <a:cs typeface="Calibri"/>
              </a:rPr>
              <a:t>● </a:t>
            </a:r>
            <a:r>
              <a:rPr lang="it-IT" sz="1600" dirty="0">
                <a:latin typeface="Cambria" pitchFamily="18" charset="0"/>
              </a:rPr>
              <a:t> </a:t>
            </a:r>
            <a:r>
              <a:rPr lang="it-IT" sz="1600" dirty="0" smtClean="0">
                <a:latin typeface="Cambria" pitchFamily="18" charset="0"/>
              </a:rPr>
              <a:t>le </a:t>
            </a:r>
            <a:r>
              <a:rPr lang="it-IT" sz="1600" dirty="0">
                <a:latin typeface="Cambria" pitchFamily="18" charset="0"/>
              </a:rPr>
              <a:t>somministrazioni di pasti;</a:t>
            </a:r>
          </a:p>
          <a:p>
            <a:pPr algn="just"/>
            <a:r>
              <a:rPr lang="it-IT" sz="1600" dirty="0">
                <a:latin typeface="Cambria" pitchFamily="18" charset="0"/>
              </a:rPr>
              <a:t> </a:t>
            </a:r>
            <a:r>
              <a:rPr lang="it-IT" sz="1600" dirty="0" smtClean="0">
                <a:latin typeface="Cambria" pitchFamily="18" charset="0"/>
              </a:rPr>
              <a:t>         </a:t>
            </a:r>
            <a:r>
              <a:rPr lang="it-IT" sz="1600" dirty="0" smtClean="0">
                <a:cs typeface="Calibri"/>
              </a:rPr>
              <a:t>● </a:t>
            </a:r>
            <a:r>
              <a:rPr lang="it-IT" sz="1600" dirty="0" smtClean="0">
                <a:latin typeface="Cambria" pitchFamily="18" charset="0"/>
              </a:rPr>
              <a:t>le </a:t>
            </a:r>
            <a:r>
              <a:rPr lang="it-IT" sz="1600" dirty="0">
                <a:latin typeface="Cambria" pitchFamily="18" charset="0"/>
              </a:rPr>
              <a:t>erogazioni di acqua, gas, energia elettrica e vapore;</a:t>
            </a:r>
          </a:p>
          <a:p>
            <a:pPr algn="just"/>
            <a:r>
              <a:rPr lang="it-IT" sz="1600" dirty="0" smtClean="0">
                <a:latin typeface="Cambria" pitchFamily="18" charset="0"/>
              </a:rPr>
              <a:t>          </a:t>
            </a:r>
            <a:r>
              <a:rPr lang="it-IT" sz="1600" dirty="0" smtClean="0">
                <a:cs typeface="Calibri"/>
              </a:rPr>
              <a:t>● </a:t>
            </a:r>
            <a:r>
              <a:rPr lang="it-IT" sz="1600" dirty="0">
                <a:latin typeface="Cambria" pitchFamily="18" charset="0"/>
              </a:rPr>
              <a:t> </a:t>
            </a:r>
            <a:r>
              <a:rPr lang="it-IT" sz="1600" dirty="0" smtClean="0">
                <a:latin typeface="Cambria" pitchFamily="18" charset="0"/>
              </a:rPr>
              <a:t>le </a:t>
            </a:r>
            <a:r>
              <a:rPr lang="it-IT" sz="1600" dirty="0">
                <a:latin typeface="Cambria" pitchFamily="18" charset="0"/>
              </a:rPr>
              <a:t>prestazioni alberghiere, di alloggio, di trasporto e di deposito;</a:t>
            </a:r>
          </a:p>
          <a:p>
            <a:pPr algn="just"/>
            <a:r>
              <a:rPr lang="it-IT" sz="1600" dirty="0" smtClean="0">
                <a:latin typeface="Cambria" pitchFamily="18" charset="0"/>
              </a:rPr>
              <a:t>          </a:t>
            </a:r>
            <a:r>
              <a:rPr lang="it-IT" sz="1600" dirty="0" smtClean="0">
                <a:cs typeface="Calibri"/>
              </a:rPr>
              <a:t>● </a:t>
            </a:r>
            <a:r>
              <a:rPr lang="it-IT" sz="1600" dirty="0" smtClean="0">
                <a:latin typeface="Cambria" pitchFamily="18" charset="0"/>
              </a:rPr>
              <a:t>le </a:t>
            </a:r>
            <a:r>
              <a:rPr lang="it-IT" sz="1600" dirty="0">
                <a:latin typeface="Cambria" pitchFamily="18" charset="0"/>
              </a:rPr>
              <a:t>prestazioni di servizi portuali e aeroportuali;</a:t>
            </a:r>
          </a:p>
          <a:p>
            <a:pPr algn="just"/>
            <a:r>
              <a:rPr lang="it-IT" sz="1600" dirty="0">
                <a:latin typeface="Cambria" pitchFamily="18" charset="0"/>
              </a:rPr>
              <a:t> </a:t>
            </a:r>
            <a:r>
              <a:rPr lang="it-IT" sz="1600" dirty="0" smtClean="0">
                <a:latin typeface="Cambria" pitchFamily="18" charset="0"/>
              </a:rPr>
              <a:t>  b) alle </a:t>
            </a:r>
            <a:r>
              <a:rPr lang="it-IT" sz="1600" dirty="0">
                <a:latin typeface="Cambria" pitchFamily="18" charset="0"/>
              </a:rPr>
              <a:t>prestazioni effettuate nell'esercizio delle seguenti attività:</a:t>
            </a:r>
          </a:p>
          <a:p>
            <a:pPr algn="just"/>
            <a:r>
              <a:rPr lang="it-IT" sz="1600" dirty="0">
                <a:latin typeface="Cambria" pitchFamily="18" charset="0"/>
              </a:rPr>
              <a:t> </a:t>
            </a:r>
            <a:r>
              <a:rPr lang="it-IT" sz="1600" dirty="0" smtClean="0">
                <a:latin typeface="Cambria" pitchFamily="18" charset="0"/>
              </a:rPr>
              <a:t>         </a:t>
            </a:r>
            <a:r>
              <a:rPr lang="it-IT" sz="1600" dirty="0" smtClean="0">
                <a:cs typeface="Calibri"/>
              </a:rPr>
              <a:t>● </a:t>
            </a:r>
            <a:r>
              <a:rPr lang="it-IT" sz="1600" dirty="0" smtClean="0">
                <a:latin typeface="Cambria" pitchFamily="18" charset="0"/>
              </a:rPr>
              <a:t>gestione </a:t>
            </a:r>
            <a:r>
              <a:rPr lang="it-IT" sz="1600" dirty="0">
                <a:latin typeface="Cambria" pitchFamily="18" charset="0"/>
              </a:rPr>
              <a:t>di spacci aziendali e di mense;</a:t>
            </a:r>
          </a:p>
          <a:p>
            <a:pPr algn="just"/>
            <a:r>
              <a:rPr lang="it-IT" sz="1600" dirty="0">
                <a:latin typeface="Cambria" pitchFamily="18" charset="0"/>
              </a:rPr>
              <a:t> </a:t>
            </a:r>
            <a:r>
              <a:rPr lang="it-IT" sz="1600" dirty="0" smtClean="0">
                <a:latin typeface="Cambria" pitchFamily="18" charset="0"/>
              </a:rPr>
              <a:t>         </a:t>
            </a:r>
            <a:r>
              <a:rPr lang="it-IT" sz="1600" dirty="0" smtClean="0">
                <a:cs typeface="Calibri"/>
              </a:rPr>
              <a:t>● </a:t>
            </a:r>
            <a:r>
              <a:rPr lang="it-IT" sz="1600" dirty="0" smtClean="0">
                <a:latin typeface="Cambria" pitchFamily="18" charset="0"/>
              </a:rPr>
              <a:t>organizzazione </a:t>
            </a:r>
            <a:r>
              <a:rPr lang="it-IT" sz="1600" dirty="0">
                <a:latin typeface="Cambria" pitchFamily="18" charset="0"/>
              </a:rPr>
              <a:t>di viaggi e soggiorni turistici;</a:t>
            </a:r>
          </a:p>
          <a:p>
            <a:pPr algn="just"/>
            <a:r>
              <a:rPr lang="it-IT" sz="1600" dirty="0">
                <a:latin typeface="Cambria" pitchFamily="18" charset="0"/>
              </a:rPr>
              <a:t> </a:t>
            </a:r>
            <a:r>
              <a:rPr lang="it-IT" sz="1600" dirty="0" smtClean="0">
                <a:latin typeface="Cambria" pitchFamily="18" charset="0"/>
              </a:rPr>
              <a:t>         </a:t>
            </a:r>
            <a:r>
              <a:rPr lang="it-IT" sz="1600" dirty="0" smtClean="0">
                <a:cs typeface="Calibri"/>
              </a:rPr>
              <a:t>● </a:t>
            </a:r>
            <a:r>
              <a:rPr lang="it-IT" sz="1600" dirty="0" smtClean="0">
                <a:latin typeface="Cambria" pitchFamily="18" charset="0"/>
              </a:rPr>
              <a:t>gestione </a:t>
            </a:r>
            <a:r>
              <a:rPr lang="it-IT" sz="1600" dirty="0">
                <a:latin typeface="Cambria" pitchFamily="18" charset="0"/>
              </a:rPr>
              <a:t>di fiere ed esposizioni a carattere commerciale;</a:t>
            </a:r>
          </a:p>
          <a:p>
            <a:pPr algn="just"/>
            <a:r>
              <a:rPr lang="it-IT" sz="1600" dirty="0">
                <a:latin typeface="Cambria" pitchFamily="18" charset="0"/>
              </a:rPr>
              <a:t> </a:t>
            </a:r>
            <a:r>
              <a:rPr lang="it-IT" sz="1600" dirty="0" smtClean="0">
                <a:latin typeface="Cambria" pitchFamily="18" charset="0"/>
              </a:rPr>
              <a:t>         </a:t>
            </a:r>
            <a:r>
              <a:rPr lang="it-IT" sz="1600" dirty="0" smtClean="0">
                <a:cs typeface="Calibri"/>
              </a:rPr>
              <a:t>● </a:t>
            </a:r>
            <a:r>
              <a:rPr lang="it-IT" sz="1600" dirty="0" smtClean="0">
                <a:latin typeface="Cambria" pitchFamily="18" charset="0"/>
              </a:rPr>
              <a:t>pubblicità </a:t>
            </a:r>
            <a:r>
              <a:rPr lang="it-IT" sz="1600" dirty="0">
                <a:latin typeface="Cambria" pitchFamily="18" charset="0"/>
              </a:rPr>
              <a:t>commerciale;</a:t>
            </a:r>
          </a:p>
          <a:p>
            <a:pPr algn="just"/>
            <a:r>
              <a:rPr lang="it-IT" sz="1600" dirty="0">
                <a:latin typeface="Cambria" pitchFamily="18" charset="0"/>
              </a:rPr>
              <a:t> </a:t>
            </a:r>
            <a:r>
              <a:rPr lang="it-IT" sz="1600" dirty="0" smtClean="0">
                <a:latin typeface="Cambria" pitchFamily="18" charset="0"/>
              </a:rPr>
              <a:t>         </a:t>
            </a:r>
            <a:r>
              <a:rPr lang="it-IT" sz="1600" dirty="0" smtClean="0">
                <a:cs typeface="Calibri"/>
              </a:rPr>
              <a:t>● </a:t>
            </a:r>
            <a:r>
              <a:rPr lang="it-IT" sz="1600" dirty="0" smtClean="0">
                <a:latin typeface="Cambria" pitchFamily="18" charset="0"/>
              </a:rPr>
              <a:t>telecomunicazioni </a:t>
            </a:r>
            <a:r>
              <a:rPr lang="it-IT" sz="1600" dirty="0">
                <a:latin typeface="Cambria" pitchFamily="18" charset="0"/>
              </a:rPr>
              <a:t>e radiodiffusioni circolari.</a:t>
            </a:r>
          </a:p>
          <a:p>
            <a:pPr algn="just"/>
            <a:r>
              <a:rPr lang="it-IT" sz="1600" dirty="0">
                <a:latin typeface="Cambria" pitchFamily="18" charset="0"/>
              </a:rPr>
              <a:t> </a:t>
            </a:r>
          </a:p>
          <a:p>
            <a:pPr algn="just"/>
            <a:r>
              <a:rPr lang="it-IT" sz="1600" dirty="0" smtClean="0">
                <a:latin typeface="Cambria" pitchFamily="18" charset="0"/>
              </a:rPr>
              <a:t>Il </a:t>
            </a:r>
            <a:r>
              <a:rPr lang="it-IT" sz="1600" dirty="0" err="1">
                <a:latin typeface="Cambria" pitchFamily="18" charset="0"/>
              </a:rPr>
              <a:t>co</a:t>
            </a:r>
            <a:r>
              <a:rPr lang="it-IT" sz="1600" dirty="0">
                <a:latin typeface="Cambria" pitchFamily="18" charset="0"/>
              </a:rPr>
              <a:t>. 4 dell'art. 148 del TUIR stabilisce che, per tutti gli enti associativi, compresi quelli indicati al precedente </a:t>
            </a:r>
            <a:r>
              <a:rPr lang="it-IT" sz="1600" dirty="0" err="1">
                <a:latin typeface="Cambria" pitchFamily="18" charset="0"/>
              </a:rPr>
              <a:t>co</a:t>
            </a:r>
            <a:r>
              <a:rPr lang="it-IT" sz="1600" dirty="0">
                <a:latin typeface="Cambria" pitchFamily="18" charset="0"/>
              </a:rPr>
              <a:t>. 3, alcune cessioni e prestazioni, ancorché rese agli associati, sono in ogni caso commerciali.</a:t>
            </a:r>
          </a:p>
          <a:p>
            <a:pPr algn="just"/>
            <a:r>
              <a:rPr lang="it-IT" sz="1600" dirty="0">
                <a:latin typeface="Cambria" pitchFamily="18" charset="0"/>
              </a:rPr>
              <a:t> </a:t>
            </a:r>
          </a:p>
          <a:p>
            <a:pPr algn="just"/>
            <a:r>
              <a:rPr lang="it-IT" sz="1600" dirty="0">
                <a:latin typeface="Cambria" pitchFamily="18" charset="0"/>
              </a:rPr>
              <a:t>Sono comunque previste alcune deroghe in relazione a specifiche attività svolte da determinati enti associativi</a:t>
            </a:r>
            <a:r>
              <a:rPr lang="it-IT" sz="1600" dirty="0" smtClean="0">
                <a:latin typeface="Cambria" pitchFamily="18" charset="0"/>
              </a:rPr>
              <a:t>.</a:t>
            </a:r>
            <a:endParaRPr lang="it-IT" sz="1600" dirty="0">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normAutofit/>
          </a:bodyPr>
          <a:lstStyle/>
          <a:p>
            <a:r>
              <a:rPr lang="it-IT" sz="2400" b="1" u="sng" dirty="0" smtClean="0">
                <a:latin typeface="Cambria" pitchFamily="18" charset="0"/>
              </a:rPr>
              <a:t>Contributi da privati</a:t>
            </a:r>
            <a:endParaRPr lang="it-IT" sz="2400" dirty="0"/>
          </a:p>
        </p:txBody>
      </p:sp>
      <p:sp>
        <p:nvSpPr>
          <p:cNvPr id="5" name="CasellaDiTesto 4"/>
          <p:cNvSpPr txBox="1"/>
          <p:nvPr/>
        </p:nvSpPr>
        <p:spPr>
          <a:xfrm>
            <a:off x="611560" y="1196752"/>
            <a:ext cx="7560840" cy="1200329"/>
          </a:xfrm>
          <a:prstGeom prst="rect">
            <a:avLst/>
          </a:prstGeom>
          <a:noFill/>
        </p:spPr>
        <p:txBody>
          <a:bodyPr wrap="square" rtlCol="0">
            <a:spAutoFit/>
          </a:bodyPr>
          <a:lstStyle/>
          <a:p>
            <a:pPr algn="just"/>
            <a:r>
              <a:rPr lang="it-IT" b="1" dirty="0" smtClean="0">
                <a:latin typeface="Cambria" pitchFamily="18" charset="0"/>
              </a:rPr>
              <a:t>CESSIONE </a:t>
            </a:r>
            <a:r>
              <a:rPr lang="it-IT" b="1" dirty="0" err="1" smtClean="0">
                <a:latin typeface="Cambria" pitchFamily="18" charset="0"/>
              </a:rPr>
              <a:t>DI</a:t>
            </a:r>
            <a:r>
              <a:rPr lang="it-IT" b="1" dirty="0" smtClean="0">
                <a:latin typeface="Cambria" pitchFamily="18" charset="0"/>
              </a:rPr>
              <a:t> BENI E PRESTAZIONE </a:t>
            </a:r>
            <a:r>
              <a:rPr lang="it-IT" b="1" dirty="0" err="1" smtClean="0">
                <a:latin typeface="Cambria" pitchFamily="18" charset="0"/>
              </a:rPr>
              <a:t>DI</a:t>
            </a:r>
            <a:r>
              <a:rPr lang="it-IT" b="1" dirty="0" smtClean="0">
                <a:latin typeface="Cambria" pitchFamily="18" charset="0"/>
              </a:rPr>
              <a:t> SERVIZI A TERZI</a:t>
            </a:r>
          </a:p>
          <a:p>
            <a:pPr algn="just"/>
            <a:endParaRPr lang="it-IT" dirty="0">
              <a:latin typeface="Cambria" pitchFamily="18" charset="0"/>
            </a:endParaRPr>
          </a:p>
          <a:p>
            <a:pPr algn="just"/>
            <a:r>
              <a:rPr lang="it-IT" dirty="0" smtClean="0">
                <a:latin typeface="Cambria" pitchFamily="18" charset="0"/>
              </a:rPr>
              <a:t>Le organizzazioni possono raccogliere fondi attraverso la vendita di beni e servizi a terzi.</a:t>
            </a:r>
          </a:p>
        </p:txBody>
      </p:sp>
      <p:sp>
        <p:nvSpPr>
          <p:cNvPr id="6" name="CasellaDiTesto 5"/>
          <p:cNvSpPr txBox="1"/>
          <p:nvPr/>
        </p:nvSpPr>
        <p:spPr>
          <a:xfrm>
            <a:off x="611560" y="2708920"/>
            <a:ext cx="7776864" cy="369332"/>
          </a:xfrm>
          <a:prstGeom prst="rect">
            <a:avLst/>
          </a:prstGeom>
          <a:noFill/>
        </p:spPr>
        <p:txBody>
          <a:bodyPr wrap="square" rtlCol="0">
            <a:spAutoFit/>
          </a:bodyPr>
          <a:lstStyle/>
          <a:p>
            <a:pPr algn="just"/>
            <a:r>
              <a:rPr lang="it-IT" i="1" u="sng" dirty="0" smtClean="0">
                <a:latin typeface="Cambria" pitchFamily="18" charset="0"/>
              </a:rPr>
              <a:t>FISCALITA’</a:t>
            </a:r>
            <a:r>
              <a:rPr lang="it-IT" dirty="0" smtClean="0">
                <a:latin typeface="Cambria" pitchFamily="18" charset="0"/>
              </a:rPr>
              <a:t>: queste tipo di entrate sono ovviamente tassate.</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404665"/>
            <a:ext cx="7772400" cy="720079"/>
          </a:xfrm>
        </p:spPr>
        <p:txBody>
          <a:bodyPr>
            <a:normAutofit/>
          </a:bodyPr>
          <a:lstStyle/>
          <a:p>
            <a:r>
              <a:rPr lang="it-IT" sz="2400" b="1" u="sng" dirty="0" smtClean="0">
                <a:latin typeface="Cambria" pitchFamily="18" charset="0"/>
              </a:rPr>
              <a:t>Contributi da privati</a:t>
            </a:r>
            <a:endParaRPr lang="it-IT" sz="2400" b="1" u="sng" dirty="0">
              <a:latin typeface="Cambria" pitchFamily="18" charset="0"/>
            </a:endParaRPr>
          </a:p>
        </p:txBody>
      </p:sp>
      <p:sp>
        <p:nvSpPr>
          <p:cNvPr id="7" name="CasellaDiTesto 6"/>
          <p:cNvSpPr txBox="1"/>
          <p:nvPr/>
        </p:nvSpPr>
        <p:spPr>
          <a:xfrm>
            <a:off x="683568" y="4293096"/>
            <a:ext cx="7704856" cy="1754326"/>
          </a:xfrm>
          <a:prstGeom prst="rect">
            <a:avLst/>
          </a:prstGeom>
          <a:solidFill>
            <a:schemeClr val="bg1">
              <a:lumMod val="95000"/>
            </a:schemeClr>
          </a:solidFill>
        </p:spPr>
        <p:txBody>
          <a:bodyPr wrap="square" rtlCol="0">
            <a:spAutoFit/>
          </a:bodyPr>
          <a:lstStyle/>
          <a:p>
            <a:pPr algn="just"/>
            <a:r>
              <a:rPr lang="it-IT" dirty="0" smtClean="0">
                <a:latin typeface="Cambria" pitchFamily="18" charset="0"/>
              </a:rPr>
              <a:t>Art. 143, </a:t>
            </a:r>
            <a:r>
              <a:rPr lang="it-IT" dirty="0" err="1" smtClean="0">
                <a:latin typeface="Cambria" pitchFamily="18" charset="0"/>
              </a:rPr>
              <a:t>co</a:t>
            </a:r>
            <a:r>
              <a:rPr lang="it-IT" dirty="0" smtClean="0">
                <a:latin typeface="Cambria" pitchFamily="18" charset="0"/>
              </a:rPr>
              <a:t>. 3, lett. a) del </a:t>
            </a:r>
            <a:r>
              <a:rPr lang="it-IT" dirty="0" err="1" smtClean="0">
                <a:latin typeface="Cambria" pitchFamily="18" charset="0"/>
              </a:rPr>
              <a:t>T.U.I.R.</a:t>
            </a:r>
            <a:r>
              <a:rPr lang="it-IT" dirty="0" smtClean="0">
                <a:latin typeface="Cambria" pitchFamily="18" charset="0"/>
              </a:rPr>
              <a:t> </a:t>
            </a:r>
          </a:p>
          <a:p>
            <a:pPr algn="just"/>
            <a:endParaRPr lang="it-IT" dirty="0" smtClean="0">
              <a:latin typeface="Cambria" pitchFamily="18" charset="0"/>
            </a:endParaRPr>
          </a:p>
          <a:p>
            <a:pPr algn="just"/>
            <a:r>
              <a:rPr lang="it-IT" dirty="0" smtClean="0">
                <a:latin typeface="Cambria" pitchFamily="18" charset="0"/>
              </a:rPr>
              <a:t>“</a:t>
            </a:r>
            <a:r>
              <a:rPr lang="it-IT" i="1" dirty="0" smtClean="0">
                <a:latin typeface="Cambria" pitchFamily="18" charset="0"/>
              </a:rPr>
              <a:t>Fondi pervenuti ai predetti enti a seguito di raccolte pubbliche effettuate occasionalmente, anche mediante offerta di beni di modico valore o di servizi ai sovventori, in concomitanza di celebrazioni, ricorrenze o campagne di sensibilizzazione</a:t>
            </a:r>
            <a:r>
              <a:rPr lang="it-IT" dirty="0" smtClean="0">
                <a:latin typeface="Cambria" pitchFamily="18" charset="0"/>
              </a:rPr>
              <a:t>”.</a:t>
            </a:r>
            <a:endParaRPr lang="it-IT" dirty="0"/>
          </a:p>
        </p:txBody>
      </p:sp>
      <p:sp>
        <p:nvSpPr>
          <p:cNvPr id="8" name="CasellaDiTesto 7"/>
          <p:cNvSpPr txBox="1"/>
          <p:nvPr/>
        </p:nvSpPr>
        <p:spPr>
          <a:xfrm>
            <a:off x="611560" y="1196752"/>
            <a:ext cx="7848872" cy="2031325"/>
          </a:xfrm>
          <a:prstGeom prst="rect">
            <a:avLst/>
          </a:prstGeom>
          <a:noFill/>
        </p:spPr>
        <p:txBody>
          <a:bodyPr wrap="square" rtlCol="0">
            <a:spAutoFit/>
          </a:bodyPr>
          <a:lstStyle/>
          <a:p>
            <a:pPr algn="just"/>
            <a:r>
              <a:rPr lang="it-IT" b="1" dirty="0" smtClean="0">
                <a:latin typeface="Cambria" pitchFamily="18" charset="0"/>
              </a:rPr>
              <a:t>RACCOLTA OCCASIONALE </a:t>
            </a:r>
            <a:r>
              <a:rPr lang="it-IT" b="1" dirty="0" err="1" smtClean="0">
                <a:latin typeface="Cambria" pitchFamily="18" charset="0"/>
              </a:rPr>
              <a:t>DI</a:t>
            </a:r>
            <a:r>
              <a:rPr lang="it-IT" b="1" dirty="0" smtClean="0">
                <a:latin typeface="Cambria" pitchFamily="18" charset="0"/>
              </a:rPr>
              <a:t> FONDI</a:t>
            </a:r>
          </a:p>
          <a:p>
            <a:pPr algn="just"/>
            <a:endParaRPr lang="it-IT" dirty="0">
              <a:latin typeface="Cambria" pitchFamily="18" charset="0"/>
            </a:endParaRPr>
          </a:p>
          <a:p>
            <a:pPr algn="just"/>
            <a:r>
              <a:rPr lang="it-IT" dirty="0" smtClean="0">
                <a:latin typeface="Cambria" pitchFamily="18" charset="0"/>
              </a:rPr>
              <a:t>Una metodologia spesso utilizzata per l’acquisizione di fondi è il ricorso a raccolte pubbliche occasionali, che di per sé inquadrano diverse casistiche (raccolte di fondi vere e proprie in occasioni di iniziative organizzate dall’ente, manifestazioni in cui vengono offerte al pubblico cibi e bevande o in cui vengono messi in vendita oggetti prodotti dagli associati).</a:t>
            </a:r>
            <a:endParaRPr lang="it-IT" dirty="0">
              <a:latin typeface="Cambria" pitchFamily="18" charset="0"/>
            </a:endParaRPr>
          </a:p>
        </p:txBody>
      </p:sp>
      <p:sp>
        <p:nvSpPr>
          <p:cNvPr id="9" name="CasellaDiTesto 8"/>
          <p:cNvSpPr txBox="1"/>
          <p:nvPr/>
        </p:nvSpPr>
        <p:spPr>
          <a:xfrm>
            <a:off x="611560" y="3356992"/>
            <a:ext cx="7776864" cy="646331"/>
          </a:xfrm>
          <a:prstGeom prst="rect">
            <a:avLst/>
          </a:prstGeom>
          <a:noFill/>
        </p:spPr>
        <p:txBody>
          <a:bodyPr wrap="square" rtlCol="0">
            <a:spAutoFit/>
          </a:bodyPr>
          <a:lstStyle/>
          <a:p>
            <a:pPr algn="just"/>
            <a:r>
              <a:rPr lang="it-IT" i="1" u="sng" dirty="0" smtClean="0">
                <a:latin typeface="Cambria" pitchFamily="18" charset="0"/>
              </a:rPr>
              <a:t>FISCALITA’</a:t>
            </a:r>
            <a:r>
              <a:rPr lang="it-IT" dirty="0" smtClean="0">
                <a:latin typeface="Cambria" pitchFamily="18" charset="0"/>
              </a:rPr>
              <a:t>: Questi fondi sono esenti sia a livello IRES che IVA, tuttavia è obbligatoria una rendicontazione rigorosa.</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4082"/>
          </a:xfrm>
        </p:spPr>
        <p:txBody>
          <a:bodyPr>
            <a:normAutofit/>
          </a:bodyPr>
          <a:lstStyle/>
          <a:p>
            <a:r>
              <a:rPr lang="it-IT" sz="2400" b="1" u="sng" dirty="0" smtClean="0">
                <a:latin typeface="Cambria" pitchFamily="18" charset="0"/>
              </a:rPr>
              <a:t>Contributi da privati</a:t>
            </a:r>
            <a:endParaRPr lang="it-IT" sz="2400" b="1" dirty="0"/>
          </a:p>
        </p:txBody>
      </p:sp>
      <p:sp>
        <p:nvSpPr>
          <p:cNvPr id="4" name="CasellaDiTesto 3"/>
          <p:cNvSpPr txBox="1"/>
          <p:nvPr/>
        </p:nvSpPr>
        <p:spPr>
          <a:xfrm>
            <a:off x="611560" y="1052736"/>
            <a:ext cx="7488832" cy="1477328"/>
          </a:xfrm>
          <a:prstGeom prst="rect">
            <a:avLst/>
          </a:prstGeom>
          <a:noFill/>
        </p:spPr>
        <p:txBody>
          <a:bodyPr wrap="square" rtlCol="0">
            <a:spAutoFit/>
          </a:bodyPr>
          <a:lstStyle/>
          <a:p>
            <a:pPr algn="just"/>
            <a:r>
              <a:rPr lang="it-IT" b="1" dirty="0" smtClean="0">
                <a:latin typeface="Cambria" pitchFamily="18" charset="0"/>
              </a:rPr>
              <a:t>LEGATI E DONAZIONI</a:t>
            </a:r>
          </a:p>
          <a:p>
            <a:pPr algn="just"/>
            <a:endParaRPr lang="it-IT" dirty="0">
              <a:latin typeface="Cambria" pitchFamily="18" charset="0"/>
            </a:endParaRPr>
          </a:p>
          <a:p>
            <a:pPr algn="just"/>
            <a:r>
              <a:rPr lang="it-IT" dirty="0" smtClean="0">
                <a:latin typeface="Cambria" pitchFamily="18" charset="0"/>
              </a:rPr>
              <a:t>La legge italiana prevede che possano essere trasferiti dei beni a favore degli enti non profit tramite donazione oppure, se passati a miglior vita, tramite un legato in loro favore.</a:t>
            </a:r>
            <a:endParaRPr lang="it-IT" dirty="0">
              <a:latin typeface="Cambria" pitchFamily="18" charset="0"/>
            </a:endParaRPr>
          </a:p>
        </p:txBody>
      </p:sp>
      <p:sp>
        <p:nvSpPr>
          <p:cNvPr id="5" name="CasellaDiTesto 4"/>
          <p:cNvSpPr txBox="1"/>
          <p:nvPr/>
        </p:nvSpPr>
        <p:spPr>
          <a:xfrm>
            <a:off x="683568" y="2924944"/>
            <a:ext cx="7416824" cy="2308324"/>
          </a:xfrm>
          <a:prstGeom prst="rect">
            <a:avLst/>
          </a:prstGeom>
          <a:noFill/>
        </p:spPr>
        <p:txBody>
          <a:bodyPr wrap="square" rtlCol="0">
            <a:spAutoFit/>
          </a:bodyPr>
          <a:lstStyle/>
          <a:p>
            <a:pPr algn="just"/>
            <a:r>
              <a:rPr lang="it-IT" i="1" u="sng" dirty="0" smtClean="0">
                <a:latin typeface="Cambria" pitchFamily="18" charset="0"/>
              </a:rPr>
              <a:t>FISCALITA’</a:t>
            </a:r>
            <a:r>
              <a:rPr lang="it-IT" dirty="0" smtClean="0">
                <a:latin typeface="Cambria" pitchFamily="18" charset="0"/>
              </a:rPr>
              <a:t>: Questi tipi di disposizioni subiscono un tipo di tassazione indiretta (imposta di successione o donazione, imposte ipo-catastali, imposta di bollo) che, tuttavia trova esenzione se i trasferimenti sono destinati a:</a:t>
            </a:r>
          </a:p>
          <a:p>
            <a:pPr algn="just">
              <a:buFont typeface="Arial" pitchFamily="34" charset="0"/>
              <a:buChar char="•"/>
            </a:pPr>
            <a:r>
              <a:rPr lang="it-IT" dirty="0" smtClean="0">
                <a:latin typeface="Cambria" pitchFamily="18" charset="0"/>
              </a:rPr>
              <a:t> Associazioni legalmente riconosciute;</a:t>
            </a:r>
          </a:p>
          <a:p>
            <a:pPr algn="just">
              <a:buFont typeface="Arial" pitchFamily="34" charset="0"/>
              <a:buChar char="•"/>
            </a:pPr>
            <a:r>
              <a:rPr lang="it-IT" dirty="0" smtClean="0">
                <a:latin typeface="Cambria" pitchFamily="18" charset="0"/>
              </a:rPr>
              <a:t> Fondazioni;</a:t>
            </a:r>
          </a:p>
          <a:p>
            <a:pPr algn="just">
              <a:buFont typeface="Arial" pitchFamily="34" charset="0"/>
              <a:buChar char="•"/>
            </a:pPr>
            <a:r>
              <a:rPr lang="it-IT" dirty="0" smtClean="0">
                <a:latin typeface="Cambria" pitchFamily="18" charset="0"/>
              </a:rPr>
              <a:t> Onlus;</a:t>
            </a:r>
          </a:p>
          <a:p>
            <a:pPr algn="just">
              <a:buFont typeface="Arial" pitchFamily="34" charset="0"/>
              <a:buChar char="•"/>
            </a:pPr>
            <a:r>
              <a:rPr lang="it-IT" dirty="0" smtClean="0">
                <a:latin typeface="Cambria" pitchFamily="18" charset="0"/>
              </a:rPr>
              <a:t> Fondazioni bancarie.</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4082"/>
          </a:xfrm>
        </p:spPr>
        <p:txBody>
          <a:bodyPr>
            <a:normAutofit/>
          </a:bodyPr>
          <a:lstStyle/>
          <a:p>
            <a:r>
              <a:rPr lang="it-IT" sz="2400" b="1" u="sng" dirty="0" smtClean="0">
                <a:latin typeface="Cambria" pitchFamily="18" charset="0"/>
              </a:rPr>
              <a:t>Contributi da privati</a:t>
            </a:r>
            <a:endParaRPr lang="it-IT" sz="2400" dirty="0"/>
          </a:p>
        </p:txBody>
      </p:sp>
      <p:sp>
        <p:nvSpPr>
          <p:cNvPr id="5" name="CasellaDiTesto 4"/>
          <p:cNvSpPr txBox="1"/>
          <p:nvPr/>
        </p:nvSpPr>
        <p:spPr>
          <a:xfrm>
            <a:off x="611560" y="1052736"/>
            <a:ext cx="7776864" cy="1754326"/>
          </a:xfrm>
          <a:prstGeom prst="rect">
            <a:avLst/>
          </a:prstGeom>
          <a:noFill/>
        </p:spPr>
        <p:txBody>
          <a:bodyPr wrap="square" rtlCol="0">
            <a:spAutoFit/>
          </a:bodyPr>
          <a:lstStyle/>
          <a:p>
            <a:pPr algn="just"/>
            <a:r>
              <a:rPr lang="it-IT" b="1" dirty="0" smtClean="0">
                <a:latin typeface="Cambria" pitchFamily="18" charset="0"/>
              </a:rPr>
              <a:t>CONTRATTI </a:t>
            </a:r>
            <a:r>
              <a:rPr lang="it-IT" b="1" dirty="0" err="1" smtClean="0">
                <a:latin typeface="Cambria" pitchFamily="18" charset="0"/>
              </a:rPr>
              <a:t>DI</a:t>
            </a:r>
            <a:r>
              <a:rPr lang="it-IT" b="1" dirty="0" smtClean="0">
                <a:latin typeface="Cambria" pitchFamily="18" charset="0"/>
              </a:rPr>
              <a:t> SPONSORIZZAZIONE</a:t>
            </a:r>
          </a:p>
          <a:p>
            <a:pPr algn="just"/>
            <a:endParaRPr lang="it-IT" dirty="0">
              <a:latin typeface="Cambria" pitchFamily="18" charset="0"/>
            </a:endParaRPr>
          </a:p>
          <a:p>
            <a:pPr algn="just"/>
            <a:r>
              <a:rPr lang="it-IT" dirty="0" smtClean="0">
                <a:latin typeface="Cambria" pitchFamily="18" charset="0"/>
              </a:rPr>
              <a:t>La sponsorizzazione è un contratto con il quale l’ente, a fronte di un corrispettivo, collega un marchio o un prodotto ad un proprio avvenimento (sportivo, culturale, scientifico, etc.) per procurare indirettamente un ritorno pubblicitario all’impresa promotrice.</a:t>
            </a:r>
            <a:endParaRPr lang="it-IT" dirty="0">
              <a:latin typeface="Cambria" pitchFamily="18" charset="0"/>
            </a:endParaRPr>
          </a:p>
        </p:txBody>
      </p:sp>
      <p:sp>
        <p:nvSpPr>
          <p:cNvPr id="6" name="Rettangolo 5"/>
          <p:cNvSpPr/>
          <p:nvPr/>
        </p:nvSpPr>
        <p:spPr>
          <a:xfrm>
            <a:off x="611560" y="3068960"/>
            <a:ext cx="7776864" cy="646331"/>
          </a:xfrm>
          <a:prstGeom prst="rect">
            <a:avLst/>
          </a:prstGeom>
        </p:spPr>
        <p:txBody>
          <a:bodyPr wrap="square">
            <a:spAutoFit/>
          </a:bodyPr>
          <a:lstStyle/>
          <a:p>
            <a:pPr algn="just"/>
            <a:r>
              <a:rPr lang="it-IT" i="1" u="sng" dirty="0" smtClean="0">
                <a:latin typeface="Cambria" pitchFamily="18" charset="0"/>
              </a:rPr>
              <a:t>FISCALITA’</a:t>
            </a:r>
            <a:r>
              <a:rPr lang="it-IT" dirty="0" smtClean="0">
                <a:latin typeface="Cambria" pitchFamily="18" charset="0"/>
              </a:rPr>
              <a:t>:  i corrispettivi percepiti sono redditi di natura commerciale ed in quanto tali assoggettati ad imposizione.</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4082"/>
          </a:xfrm>
        </p:spPr>
        <p:txBody>
          <a:bodyPr>
            <a:normAutofit/>
          </a:bodyPr>
          <a:lstStyle/>
          <a:p>
            <a:r>
              <a:rPr lang="it-IT" sz="2400" b="1" u="sng" dirty="0" smtClean="0">
                <a:latin typeface="Cambria" pitchFamily="18" charset="0"/>
              </a:rPr>
              <a:t>Contributi da privati</a:t>
            </a:r>
            <a:endParaRPr lang="it-IT" sz="2400" dirty="0"/>
          </a:p>
        </p:txBody>
      </p:sp>
      <p:sp>
        <p:nvSpPr>
          <p:cNvPr id="5" name="CasellaDiTesto 4"/>
          <p:cNvSpPr txBox="1"/>
          <p:nvPr/>
        </p:nvSpPr>
        <p:spPr>
          <a:xfrm>
            <a:off x="611560" y="980728"/>
            <a:ext cx="8064896" cy="4308872"/>
          </a:xfrm>
          <a:prstGeom prst="rect">
            <a:avLst/>
          </a:prstGeom>
          <a:noFill/>
        </p:spPr>
        <p:txBody>
          <a:bodyPr wrap="square" rtlCol="0">
            <a:spAutoFit/>
          </a:bodyPr>
          <a:lstStyle/>
          <a:p>
            <a:pPr algn="just"/>
            <a:r>
              <a:rPr lang="it-IT" b="1" dirty="0" smtClean="0">
                <a:latin typeface="Cambria" pitchFamily="18" charset="0"/>
              </a:rPr>
              <a:t>5 X 1000</a:t>
            </a:r>
          </a:p>
          <a:p>
            <a:pPr algn="just"/>
            <a:endParaRPr lang="it-IT" sz="1600" dirty="0">
              <a:latin typeface="Cambria" pitchFamily="18" charset="0"/>
            </a:endParaRPr>
          </a:p>
          <a:p>
            <a:pPr algn="just"/>
            <a:r>
              <a:rPr lang="it-IT" sz="1600" dirty="0">
                <a:latin typeface="Cambria" pitchFamily="18" charset="0"/>
              </a:rPr>
              <a:t>il 5 per mille è destinato alle seguenti finalità:</a:t>
            </a:r>
          </a:p>
          <a:p>
            <a:pPr algn="just"/>
            <a:r>
              <a:rPr lang="it-IT" sz="1600" dirty="0" smtClean="0">
                <a:latin typeface="Cambria" pitchFamily="18" charset="0"/>
              </a:rPr>
              <a:t>a) sostegno </a:t>
            </a:r>
            <a:r>
              <a:rPr lang="it-IT" sz="1600" dirty="0">
                <a:latin typeface="Cambria" pitchFamily="18" charset="0"/>
              </a:rPr>
              <a:t>degli enti del volontariato:</a:t>
            </a:r>
          </a:p>
          <a:p>
            <a:pPr algn="just"/>
            <a:r>
              <a:rPr lang="it-IT" sz="1600" dirty="0" smtClean="0">
                <a:latin typeface="Cambria" pitchFamily="18" charset="0"/>
                <a:cs typeface="Calibri"/>
              </a:rPr>
              <a:t>      ● </a:t>
            </a:r>
            <a:r>
              <a:rPr lang="it-IT" sz="1600" dirty="0" smtClean="0">
                <a:latin typeface="Cambria" pitchFamily="18" charset="0"/>
              </a:rPr>
              <a:t>enti </a:t>
            </a:r>
            <a:r>
              <a:rPr lang="it-IT" sz="1600" dirty="0">
                <a:latin typeface="Cambria" pitchFamily="18" charset="0"/>
              </a:rPr>
              <a:t>del volontariato di cui alla legge 266 del 1991</a:t>
            </a:r>
          </a:p>
          <a:p>
            <a:pPr algn="just"/>
            <a:r>
              <a:rPr lang="it-IT" sz="1600" dirty="0" smtClean="0">
                <a:latin typeface="Cambria" pitchFamily="18" charset="0"/>
                <a:cs typeface="Calibri"/>
              </a:rPr>
              <a:t>      </a:t>
            </a:r>
            <a:r>
              <a:rPr lang="it-IT" sz="1600" dirty="0">
                <a:latin typeface="Cambria" pitchFamily="18" charset="0"/>
                <a:cs typeface="Calibri"/>
              </a:rPr>
              <a:t>● </a:t>
            </a:r>
            <a:r>
              <a:rPr lang="it-IT" sz="1600" dirty="0" smtClean="0">
                <a:latin typeface="Cambria" pitchFamily="18" charset="0"/>
              </a:rPr>
              <a:t>Onlus </a:t>
            </a:r>
            <a:r>
              <a:rPr lang="it-IT" sz="1600" dirty="0">
                <a:latin typeface="Cambria" pitchFamily="18" charset="0"/>
              </a:rPr>
              <a:t>- Organizzazioni non lucrative di utilità sociale (articolo10 del </a:t>
            </a:r>
            <a:r>
              <a:rPr lang="it-IT" sz="1600" dirty="0" smtClean="0">
                <a:latin typeface="Cambria" pitchFamily="18" charset="0"/>
              </a:rPr>
              <a:t>D.lgs.  460/1997)</a:t>
            </a:r>
            <a:endParaRPr lang="it-IT" sz="1600" dirty="0">
              <a:latin typeface="Cambria" pitchFamily="18" charset="0"/>
            </a:endParaRPr>
          </a:p>
          <a:p>
            <a:pPr algn="just"/>
            <a:r>
              <a:rPr lang="it-IT" sz="1600" dirty="0">
                <a:latin typeface="Cambria" pitchFamily="18" charset="0"/>
                <a:cs typeface="Calibri"/>
              </a:rPr>
              <a:t> </a:t>
            </a:r>
            <a:r>
              <a:rPr lang="it-IT" sz="1600" dirty="0" smtClean="0">
                <a:latin typeface="Cambria" pitchFamily="18" charset="0"/>
                <a:cs typeface="Calibri"/>
              </a:rPr>
              <a:t>     ● </a:t>
            </a:r>
            <a:r>
              <a:rPr lang="it-IT" sz="1600" dirty="0" smtClean="0">
                <a:latin typeface="Cambria" pitchFamily="18" charset="0"/>
              </a:rPr>
              <a:t>associazioni </a:t>
            </a:r>
            <a:r>
              <a:rPr lang="it-IT" sz="1600" dirty="0">
                <a:latin typeface="Cambria" pitchFamily="18" charset="0"/>
              </a:rPr>
              <a:t>di promozione sociale iscritte nei registri nazionale, regionali e provinciali (articolo 7, commi da 1 a 4, legge 383/2000 </a:t>
            </a:r>
            <a:r>
              <a:rPr lang="it-IT" sz="1600" dirty="0" smtClean="0">
                <a:latin typeface="Cambria" pitchFamily="18" charset="0"/>
              </a:rPr>
              <a:t>)</a:t>
            </a:r>
            <a:endParaRPr lang="it-IT" sz="1600" dirty="0">
              <a:latin typeface="Cambria" pitchFamily="18" charset="0"/>
            </a:endParaRPr>
          </a:p>
          <a:p>
            <a:pPr algn="just"/>
            <a:r>
              <a:rPr lang="it-IT" sz="1600" dirty="0" smtClean="0">
                <a:latin typeface="Cambria" pitchFamily="18" charset="0"/>
                <a:cs typeface="Calibri"/>
              </a:rPr>
              <a:t>      </a:t>
            </a:r>
            <a:r>
              <a:rPr lang="it-IT" sz="1600" dirty="0">
                <a:latin typeface="Cambria" pitchFamily="18" charset="0"/>
                <a:cs typeface="Calibri"/>
              </a:rPr>
              <a:t>● </a:t>
            </a:r>
            <a:r>
              <a:rPr lang="it-IT" sz="1600" dirty="0" smtClean="0">
                <a:latin typeface="Cambria" pitchFamily="18" charset="0"/>
                <a:cs typeface="Calibri"/>
              </a:rPr>
              <a:t>a</a:t>
            </a:r>
            <a:r>
              <a:rPr lang="it-IT" sz="1600" dirty="0" smtClean="0">
                <a:latin typeface="Cambria" pitchFamily="18" charset="0"/>
              </a:rPr>
              <a:t>ssociazioni </a:t>
            </a:r>
            <a:r>
              <a:rPr lang="it-IT" sz="1600" dirty="0">
                <a:latin typeface="Cambria" pitchFamily="18" charset="0"/>
              </a:rPr>
              <a:t>riconosciute che operano nei settori indicati dall'articolo 10, comma 1, lettera a) del </a:t>
            </a:r>
            <a:r>
              <a:rPr lang="it-IT" sz="1600" dirty="0" smtClean="0">
                <a:latin typeface="Cambria" pitchFamily="18" charset="0"/>
              </a:rPr>
              <a:t>D.lgs. 460/1997</a:t>
            </a:r>
          </a:p>
          <a:p>
            <a:pPr algn="just"/>
            <a:r>
              <a:rPr lang="it-IT" sz="1600" dirty="0" smtClean="0">
                <a:latin typeface="Cambria" pitchFamily="18" charset="0"/>
                <a:cs typeface="Calibri"/>
              </a:rPr>
              <a:t>      ● </a:t>
            </a:r>
            <a:r>
              <a:rPr lang="it-IT" sz="1600" dirty="0" smtClean="0">
                <a:latin typeface="Cambria" pitchFamily="18" charset="0"/>
              </a:rPr>
              <a:t>fondazioni </a:t>
            </a:r>
            <a:r>
              <a:rPr lang="it-IT" sz="1600" dirty="0">
                <a:latin typeface="Cambria" pitchFamily="18" charset="0"/>
              </a:rPr>
              <a:t>riconosciute che operano nei settori indicati dall'articolo10, comma 1, lettera a) del </a:t>
            </a:r>
            <a:r>
              <a:rPr lang="it-IT" sz="1600" dirty="0" smtClean="0">
                <a:latin typeface="Cambria" pitchFamily="18" charset="0"/>
              </a:rPr>
              <a:t>D.lgs. 460/1997</a:t>
            </a:r>
            <a:endParaRPr lang="it-IT" sz="1600" dirty="0">
              <a:latin typeface="Cambria" pitchFamily="18" charset="0"/>
            </a:endParaRPr>
          </a:p>
          <a:p>
            <a:pPr algn="just"/>
            <a:r>
              <a:rPr lang="it-IT" sz="1600" dirty="0" smtClean="0">
                <a:latin typeface="Cambria" pitchFamily="18" charset="0"/>
              </a:rPr>
              <a:t>b) finanziamento </a:t>
            </a:r>
            <a:r>
              <a:rPr lang="it-IT" sz="1600" dirty="0">
                <a:latin typeface="Cambria" pitchFamily="18" charset="0"/>
              </a:rPr>
              <a:t>agli enti della ricerca scientifica e dell’università</a:t>
            </a:r>
          </a:p>
          <a:p>
            <a:pPr algn="just"/>
            <a:r>
              <a:rPr lang="it-IT" sz="1600" dirty="0" smtClean="0">
                <a:latin typeface="Cambria" pitchFamily="18" charset="0"/>
              </a:rPr>
              <a:t>c) finanziamento </a:t>
            </a:r>
            <a:r>
              <a:rPr lang="it-IT" sz="1600" dirty="0">
                <a:latin typeface="Cambria" pitchFamily="18" charset="0"/>
              </a:rPr>
              <a:t>agli enti della ricerca sanitaria</a:t>
            </a:r>
          </a:p>
          <a:p>
            <a:pPr algn="just"/>
            <a:r>
              <a:rPr lang="it-IT" sz="1600" dirty="0" smtClean="0">
                <a:latin typeface="Cambria" pitchFamily="18" charset="0"/>
              </a:rPr>
              <a:t>d) sostegno </a:t>
            </a:r>
            <a:r>
              <a:rPr lang="it-IT" sz="1600" dirty="0">
                <a:latin typeface="Cambria" pitchFamily="18" charset="0"/>
              </a:rPr>
              <a:t>delle attività sociali svolte dal Comune di residenza del contribuente</a:t>
            </a:r>
          </a:p>
          <a:p>
            <a:pPr algn="just"/>
            <a:r>
              <a:rPr lang="it-IT" sz="1600" dirty="0" smtClean="0">
                <a:latin typeface="Cambria" pitchFamily="18" charset="0"/>
              </a:rPr>
              <a:t>e) sostegno </a:t>
            </a:r>
            <a:r>
              <a:rPr lang="it-IT" sz="1600" dirty="0">
                <a:latin typeface="Cambria" pitchFamily="18" charset="0"/>
              </a:rPr>
              <a:t>alle associazioni sportive dilettantistiche riconosciute ai fini sportivi </a:t>
            </a:r>
            <a:r>
              <a:rPr lang="it-IT" sz="1600" dirty="0" smtClean="0">
                <a:latin typeface="Cambria" pitchFamily="18" charset="0"/>
              </a:rPr>
              <a:t>al </a:t>
            </a:r>
            <a:r>
              <a:rPr lang="it-IT" sz="1600" dirty="0">
                <a:latin typeface="Cambria" pitchFamily="18" charset="0"/>
              </a:rPr>
              <a:t>Coni a norma di legge che svolgono una rilevante attività di interesse sociale.</a:t>
            </a:r>
          </a:p>
        </p:txBody>
      </p:sp>
      <p:sp>
        <p:nvSpPr>
          <p:cNvPr id="6" name="Rettangolo 5"/>
          <p:cNvSpPr/>
          <p:nvPr/>
        </p:nvSpPr>
        <p:spPr>
          <a:xfrm>
            <a:off x="683568" y="5517232"/>
            <a:ext cx="8064896" cy="646331"/>
          </a:xfrm>
          <a:prstGeom prst="rect">
            <a:avLst/>
          </a:prstGeom>
        </p:spPr>
        <p:txBody>
          <a:bodyPr wrap="square">
            <a:spAutoFit/>
          </a:bodyPr>
          <a:lstStyle/>
          <a:p>
            <a:pPr algn="just"/>
            <a:r>
              <a:rPr lang="it-IT" i="1" u="sng" dirty="0" smtClean="0">
                <a:latin typeface="Cambria" pitchFamily="18" charset="0"/>
              </a:rPr>
              <a:t>FISCALITA’</a:t>
            </a:r>
            <a:r>
              <a:rPr lang="it-IT" dirty="0" smtClean="0">
                <a:latin typeface="Cambria" pitchFamily="18" charset="0"/>
              </a:rPr>
              <a:t>: sono contributi esenti ma viene richiesta un’apposita rendicontazione  sulla loro destinazione.</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a:bodyPr>
          <a:lstStyle/>
          <a:p>
            <a:r>
              <a:rPr lang="it-IT" sz="2400" b="1" u="sng" dirty="0" smtClean="0">
                <a:latin typeface="Cambria" pitchFamily="18" charset="0"/>
              </a:rPr>
              <a:t>Contributi pubblici</a:t>
            </a:r>
            <a:endParaRPr lang="it-IT" sz="2400" b="1" u="sng" dirty="0">
              <a:latin typeface="Cambria" pitchFamily="18" charset="0"/>
            </a:endParaRPr>
          </a:p>
        </p:txBody>
      </p:sp>
      <p:sp>
        <p:nvSpPr>
          <p:cNvPr id="4" name="CasellaDiTesto 3"/>
          <p:cNvSpPr txBox="1"/>
          <p:nvPr/>
        </p:nvSpPr>
        <p:spPr>
          <a:xfrm>
            <a:off x="1043608" y="1412776"/>
            <a:ext cx="7200800" cy="4247317"/>
          </a:xfrm>
          <a:prstGeom prst="rect">
            <a:avLst/>
          </a:prstGeom>
          <a:noFill/>
        </p:spPr>
        <p:txBody>
          <a:bodyPr wrap="square" rtlCol="0">
            <a:spAutoFit/>
          </a:bodyPr>
          <a:lstStyle/>
          <a:p>
            <a:pPr algn="just"/>
            <a:r>
              <a:rPr lang="it-IT" dirty="0" smtClean="0">
                <a:latin typeface="Cambria" pitchFamily="18" charset="0"/>
              </a:rPr>
              <a:t>Si possono fondamentalmente individuare quattro tipologie di contributi pubblici:</a:t>
            </a:r>
          </a:p>
          <a:p>
            <a:pPr marL="342900" indent="-342900" algn="just">
              <a:buFont typeface="+mj-lt"/>
              <a:buAutoNum type="alphaLcParenR"/>
            </a:pPr>
            <a:r>
              <a:rPr lang="it-IT" b="1" dirty="0" smtClean="0">
                <a:latin typeface="Cambria" pitchFamily="18" charset="0"/>
              </a:rPr>
              <a:t>Contributi a fondo perduto </a:t>
            </a:r>
            <a:r>
              <a:rPr lang="it-IT" dirty="0" smtClean="0">
                <a:latin typeface="Cambria" pitchFamily="18" charset="0"/>
                <a:sym typeface="Wingdings" pitchFamily="2" charset="2"/>
              </a:rPr>
              <a:t> normalmente erogati per il raggiungimento delle finalità istituzionali dell’ente ritenute particolarmente meritevoli , possono essere utilizzati sia per le attività istituzionali che commerciali.</a:t>
            </a:r>
          </a:p>
          <a:p>
            <a:pPr marL="342900" indent="-342900" algn="just">
              <a:buFont typeface="+mj-lt"/>
              <a:buAutoNum type="alphaLcParenR"/>
            </a:pPr>
            <a:r>
              <a:rPr lang="it-IT" b="1" dirty="0" smtClean="0">
                <a:latin typeface="Cambria" pitchFamily="18" charset="0"/>
                <a:sym typeface="Wingdings" pitchFamily="2" charset="2"/>
              </a:rPr>
              <a:t>Contributi corrispettivi</a:t>
            </a:r>
            <a:r>
              <a:rPr lang="it-IT" dirty="0" smtClean="0">
                <a:latin typeface="Cambria" pitchFamily="18" charset="0"/>
                <a:sym typeface="Wingdings" pitchFamily="2" charset="2"/>
              </a:rPr>
              <a:t>  quando l’ente beneficiario assume un’obbligazione a favore dell’erogante o di un terzo.</a:t>
            </a:r>
          </a:p>
          <a:p>
            <a:pPr marL="342900" indent="-342900" algn="just">
              <a:buFont typeface="+mj-lt"/>
              <a:buAutoNum type="alphaLcParenR"/>
            </a:pPr>
            <a:r>
              <a:rPr lang="it-IT" b="1" dirty="0" smtClean="0">
                <a:latin typeface="Cambria" pitchFamily="18" charset="0"/>
                <a:sym typeface="Wingdings" pitchFamily="2" charset="2"/>
              </a:rPr>
              <a:t>Contributi in conto esercizio </a:t>
            </a:r>
            <a:r>
              <a:rPr lang="it-IT" dirty="0" smtClean="0">
                <a:latin typeface="Cambria" pitchFamily="18" charset="0"/>
                <a:sym typeface="Wingdings" pitchFamily="2" charset="2"/>
              </a:rPr>
              <a:t> previsti dalla legge per lo svolgimento di un’attività sociale che spesso l’ente pubblico delega al privato sociale, il quale, in un certo senso, agisce per conto dell’ente pubblico. Questi contributi rappresentano un concorso alle spese di produzione e di gestione.</a:t>
            </a:r>
          </a:p>
          <a:p>
            <a:pPr marL="342900" indent="-342900" algn="just">
              <a:buFont typeface="+mj-lt"/>
              <a:buAutoNum type="alphaLcParenR"/>
            </a:pPr>
            <a:r>
              <a:rPr lang="it-IT" b="1" dirty="0" smtClean="0">
                <a:latin typeface="Cambria" pitchFamily="18" charset="0"/>
                <a:sym typeface="Wingdings" pitchFamily="2" charset="2"/>
              </a:rPr>
              <a:t>Contributi in conto capitale </a:t>
            </a:r>
            <a:r>
              <a:rPr lang="it-IT" dirty="0" smtClean="0">
                <a:latin typeface="Cambria" pitchFamily="18" charset="0"/>
                <a:sym typeface="Wingdings" pitchFamily="2" charset="2"/>
              </a:rPr>
              <a:t> erogati per l’acquisto di beni strumentali.</a:t>
            </a:r>
            <a:endParaRPr lang="it-IT" dirty="0" smtClean="0">
              <a:latin typeface="Cambr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a:bodyPr>
          <a:lstStyle/>
          <a:p>
            <a:r>
              <a:rPr lang="it-IT" sz="2400" b="1" u="sng" dirty="0" smtClean="0">
                <a:latin typeface="Cambria" pitchFamily="18" charset="0"/>
              </a:rPr>
              <a:t>Contributi pubblici</a:t>
            </a:r>
            <a:endParaRPr lang="it-IT" sz="2400" b="1" u="sng" dirty="0">
              <a:latin typeface="Cambria" pitchFamily="18" charset="0"/>
            </a:endParaRPr>
          </a:p>
        </p:txBody>
      </p:sp>
      <p:sp>
        <p:nvSpPr>
          <p:cNvPr id="4" name="CasellaDiTesto 3"/>
          <p:cNvSpPr txBox="1"/>
          <p:nvPr/>
        </p:nvSpPr>
        <p:spPr>
          <a:xfrm>
            <a:off x="827584" y="1988840"/>
            <a:ext cx="7776864" cy="1477328"/>
          </a:xfrm>
          <a:prstGeom prst="rect">
            <a:avLst/>
          </a:prstGeom>
          <a:noFill/>
        </p:spPr>
        <p:txBody>
          <a:bodyPr wrap="square" rtlCol="0">
            <a:spAutoFit/>
          </a:bodyPr>
          <a:lstStyle/>
          <a:p>
            <a:r>
              <a:rPr lang="it-IT" dirty="0" smtClean="0">
                <a:latin typeface="Cambria" pitchFamily="18" charset="0"/>
              </a:rPr>
              <a:t>Sono esclusi dalla tassazione i contributi che siano:</a:t>
            </a:r>
          </a:p>
          <a:p>
            <a:pPr>
              <a:buFont typeface="Arial" pitchFamily="34" charset="0"/>
              <a:buChar char="•"/>
            </a:pPr>
            <a:r>
              <a:rPr lang="it-IT" dirty="0" smtClean="0">
                <a:latin typeface="Cambria" pitchFamily="18" charset="0"/>
              </a:rPr>
              <a:t>corrisposti da un’amministrazione pubblica;</a:t>
            </a:r>
          </a:p>
          <a:p>
            <a:pPr>
              <a:buFont typeface="Arial" pitchFamily="34" charset="0"/>
              <a:buChar char="•"/>
            </a:pPr>
            <a:r>
              <a:rPr lang="it-IT" dirty="0" smtClean="0">
                <a:latin typeface="Cambria" pitchFamily="18" charset="0"/>
              </a:rPr>
              <a:t>erogati a fronte di convenzione oppure in regime di accreditamento;</a:t>
            </a:r>
          </a:p>
          <a:p>
            <a:pPr>
              <a:buFont typeface="Arial" pitchFamily="34" charset="0"/>
              <a:buChar char="•"/>
            </a:pPr>
            <a:r>
              <a:rPr lang="it-IT" dirty="0" smtClean="0">
                <a:latin typeface="Cambria" pitchFamily="18" charset="0"/>
              </a:rPr>
              <a:t>relativi ad attività aventi finalità sociali;</a:t>
            </a:r>
          </a:p>
          <a:p>
            <a:pPr>
              <a:buFont typeface="Arial" pitchFamily="34" charset="0"/>
              <a:buChar char="•"/>
            </a:pPr>
            <a:r>
              <a:rPr lang="it-IT" dirty="0" smtClean="0">
                <a:latin typeface="Cambria" pitchFamily="18" charset="0"/>
              </a:rPr>
              <a:t>riferiti ad attività esercitate in conformità ai fini istituzionali dell’ente.</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29600" cy="490066"/>
          </a:xfrm>
        </p:spPr>
        <p:txBody>
          <a:bodyPr>
            <a:normAutofit/>
          </a:bodyPr>
          <a:lstStyle/>
          <a:p>
            <a:r>
              <a:rPr lang="it-IT" sz="2400" b="1" u="sng" dirty="0" smtClean="0">
                <a:latin typeface="Cambria" pitchFamily="18" charset="0"/>
              </a:rPr>
              <a:t>Modello EAS</a:t>
            </a:r>
            <a:endParaRPr lang="it-IT" sz="2400" b="1" u="sng" dirty="0">
              <a:latin typeface="Cambria" pitchFamily="18" charset="0"/>
            </a:endParaRPr>
          </a:p>
        </p:txBody>
      </p:sp>
      <p:sp>
        <p:nvSpPr>
          <p:cNvPr id="4" name="CasellaDiTesto 3"/>
          <p:cNvSpPr txBox="1"/>
          <p:nvPr/>
        </p:nvSpPr>
        <p:spPr>
          <a:xfrm>
            <a:off x="683568" y="4941168"/>
            <a:ext cx="7992888" cy="1477328"/>
          </a:xfrm>
          <a:prstGeom prst="rect">
            <a:avLst/>
          </a:prstGeom>
          <a:noFill/>
        </p:spPr>
        <p:txBody>
          <a:bodyPr wrap="square" rtlCol="0">
            <a:spAutoFit/>
          </a:bodyPr>
          <a:lstStyle/>
          <a:p>
            <a:pPr algn="just"/>
            <a:r>
              <a:rPr lang="it-IT" dirty="0" smtClean="0">
                <a:latin typeface="Cambria" pitchFamily="18" charset="0"/>
              </a:rPr>
              <a:t>Alla compilazione del modello EAS sono obbligati tutti gli enti  associativi che fruiscono di forme di detassazione, di non imponibilità dei proventi o dei corrispettivi, compresi quelli che si limitano a riscuotere le quote associative o i contributi versati dagli associati  o partecipanti a fronte di semplice attività istituzionale.</a:t>
            </a:r>
            <a:endParaRPr lang="it-IT" dirty="0">
              <a:latin typeface="Cambria" pitchFamily="18" charset="0"/>
            </a:endParaRPr>
          </a:p>
        </p:txBody>
      </p:sp>
      <p:sp>
        <p:nvSpPr>
          <p:cNvPr id="5" name="CasellaDiTesto 4"/>
          <p:cNvSpPr txBox="1"/>
          <p:nvPr/>
        </p:nvSpPr>
        <p:spPr>
          <a:xfrm>
            <a:off x="755576" y="764704"/>
            <a:ext cx="7848872" cy="3970318"/>
          </a:xfrm>
          <a:prstGeom prst="rect">
            <a:avLst/>
          </a:prstGeom>
          <a:solidFill>
            <a:schemeClr val="bg1">
              <a:lumMod val="95000"/>
            </a:schemeClr>
          </a:solidFill>
        </p:spPr>
        <p:txBody>
          <a:bodyPr wrap="square" rtlCol="0">
            <a:spAutoFit/>
          </a:bodyPr>
          <a:lstStyle/>
          <a:p>
            <a:pPr algn="just"/>
            <a:r>
              <a:rPr lang="it-IT" dirty="0" smtClean="0">
                <a:latin typeface="Cambria" pitchFamily="18" charset="0"/>
              </a:rPr>
              <a:t>Art. 30 D.L. 29 novembre 2008, n. 185 </a:t>
            </a:r>
            <a:r>
              <a:rPr lang="it-IT" dirty="0" err="1" smtClean="0">
                <a:latin typeface="Cambria" pitchFamily="18" charset="0"/>
              </a:rPr>
              <a:t>conv</a:t>
            </a:r>
            <a:r>
              <a:rPr lang="it-IT" dirty="0" smtClean="0">
                <a:latin typeface="Cambria" pitchFamily="18" charset="0"/>
              </a:rPr>
              <a:t>. L. 28 gennaio 2009, n. 2</a:t>
            </a:r>
          </a:p>
          <a:p>
            <a:pPr algn="just"/>
            <a:endParaRPr lang="it-IT" dirty="0" smtClean="0">
              <a:latin typeface="Cambria" pitchFamily="18" charset="0"/>
            </a:endParaRPr>
          </a:p>
          <a:p>
            <a:pPr algn="just"/>
            <a:r>
              <a:rPr lang="it-IT" dirty="0" smtClean="0">
                <a:latin typeface="Cambria" pitchFamily="18" charset="0"/>
              </a:rPr>
              <a:t>“</a:t>
            </a:r>
            <a:r>
              <a:rPr lang="it-IT" i="1" dirty="0" smtClean="0">
                <a:latin typeface="Cambria" pitchFamily="18" charset="0"/>
              </a:rPr>
              <a:t>I corrispettivi, le quote e i contributi di cui all'articolo 148 del testo unico delle imposte sui redditi, approvato con decreto del Presidente della Repubblica 22 dicembre 1986, n. 917, e all'articolo 4 del decreto del Presidente della Repubblica 26 ottobre 1972, n. 633 non sono imponibili a condizione che gli enti associativi siano in possesso dei requisiti qualificanti previsti dalla normativa tributaria e ad esclusione delle organizzazioni di previsti dalla normativa tributaria e, ad esclusione delle organizzazioni di volontariato iscritte nei registri regionali di cui all'articolo 6 della legge 11 agosto 1991, n. 266, in possesso dei requisiti di cui al comma 5 del presente articolo, </a:t>
            </a:r>
            <a:r>
              <a:rPr lang="it-IT" i="1" u="sng" dirty="0" smtClean="0">
                <a:latin typeface="Cambria" pitchFamily="18" charset="0"/>
              </a:rPr>
              <a:t>trasmettano per via telematica all'Agenzia delle entrate, al fine di consentire gli opportuni controlli, i dati e le notizie rilevanti ai fini fiscali mediante un apposito modello</a:t>
            </a:r>
            <a:r>
              <a:rPr lang="it-IT" i="1" dirty="0" smtClean="0">
                <a:latin typeface="Cambria" pitchFamily="18" charset="0"/>
              </a:rPr>
              <a:t> da approvare entro il 31 gennaio 2009 con provvedimento del Direttore dell'Agenzia delle entrate.”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a:bodyPr>
          <a:lstStyle/>
          <a:p>
            <a:r>
              <a:rPr lang="it-IT" sz="2400" b="1" u="sng" dirty="0" smtClean="0">
                <a:latin typeface="Cambria" pitchFamily="18" charset="0"/>
              </a:rPr>
              <a:t>Principali riferimenti contabili e di rendicontazione</a:t>
            </a:r>
            <a:endParaRPr lang="it-IT" sz="2400" b="1" u="sng" dirty="0">
              <a:latin typeface="Cambria" pitchFamily="18" charset="0"/>
            </a:endParaRPr>
          </a:p>
        </p:txBody>
      </p:sp>
      <p:sp>
        <p:nvSpPr>
          <p:cNvPr id="4" name="CasellaDiTesto 3"/>
          <p:cNvSpPr txBox="1"/>
          <p:nvPr/>
        </p:nvSpPr>
        <p:spPr>
          <a:xfrm>
            <a:off x="683568" y="1268760"/>
            <a:ext cx="7848872" cy="4801314"/>
          </a:xfrm>
          <a:prstGeom prst="rect">
            <a:avLst/>
          </a:prstGeom>
          <a:noFill/>
        </p:spPr>
        <p:txBody>
          <a:bodyPr wrap="square" rtlCol="0">
            <a:spAutoFit/>
          </a:bodyPr>
          <a:lstStyle/>
          <a:p>
            <a:pPr algn="just"/>
            <a:r>
              <a:rPr lang="it-IT" dirty="0">
                <a:latin typeface="Cambria" pitchFamily="18" charset="0"/>
              </a:rPr>
              <a:t>Le indicazioni sulla necessità di una tenuta della contabilità e di una rendicontazione sono di diversa natura:</a:t>
            </a:r>
          </a:p>
          <a:p>
            <a:pPr lvl="0" algn="just"/>
            <a:r>
              <a:rPr lang="it-IT" b="1" dirty="0" smtClean="0">
                <a:latin typeface="Cambria" pitchFamily="18" charset="0"/>
              </a:rPr>
              <a:t>1) Civilistica</a:t>
            </a:r>
            <a:r>
              <a:rPr lang="it-IT" dirty="0">
                <a:latin typeface="Cambria" pitchFamily="18" charset="0"/>
              </a:rPr>
              <a:t>: art. 20 c.c. (assemblea bilancio “persone giuridiche”)</a:t>
            </a:r>
          </a:p>
          <a:p>
            <a:pPr lvl="0" algn="just"/>
            <a:r>
              <a:rPr lang="it-IT" b="1" dirty="0" smtClean="0">
                <a:latin typeface="Cambria" pitchFamily="18" charset="0"/>
              </a:rPr>
              <a:t>2) Fiscale</a:t>
            </a:r>
            <a:r>
              <a:rPr lang="it-IT" dirty="0">
                <a:latin typeface="Cambria" pitchFamily="18" charset="0"/>
              </a:rPr>
              <a:t>,  con vincoli di bilancio e/o di rendiconto per:</a:t>
            </a:r>
          </a:p>
          <a:p>
            <a:pPr lvl="0" algn="just"/>
            <a:r>
              <a:rPr lang="it-IT" dirty="0" smtClean="0">
                <a:latin typeface="Cambria" pitchFamily="18" charset="0"/>
                <a:cs typeface="Calibri"/>
              </a:rPr>
              <a:t>● </a:t>
            </a:r>
            <a:r>
              <a:rPr lang="it-IT" dirty="0" smtClean="0">
                <a:latin typeface="Cambria" pitchFamily="18" charset="0"/>
              </a:rPr>
              <a:t>Associazioni </a:t>
            </a:r>
            <a:r>
              <a:rPr lang="it-IT" dirty="0">
                <a:latin typeface="Cambria" pitchFamily="18" charset="0"/>
              </a:rPr>
              <a:t>sportive dilettantistiche riconosciute (art. 90 L. 289/2002) </a:t>
            </a:r>
          </a:p>
          <a:p>
            <a:pPr lvl="0" algn="just"/>
            <a:r>
              <a:rPr lang="it-IT" dirty="0">
                <a:latin typeface="Cambria" pitchFamily="18" charset="0"/>
                <a:cs typeface="Calibri"/>
              </a:rPr>
              <a:t>● </a:t>
            </a:r>
            <a:r>
              <a:rPr lang="it-IT" dirty="0" smtClean="0">
                <a:latin typeface="Cambria" pitchFamily="18" charset="0"/>
              </a:rPr>
              <a:t>Associazioni </a:t>
            </a:r>
            <a:r>
              <a:rPr lang="it-IT" dirty="0">
                <a:latin typeface="Cambria" pitchFamily="18" charset="0"/>
              </a:rPr>
              <a:t>“fiscalmente privilegiate” (art. 148, </a:t>
            </a:r>
            <a:r>
              <a:rPr lang="it-IT" dirty="0" err="1">
                <a:latin typeface="Cambria" pitchFamily="18" charset="0"/>
              </a:rPr>
              <a:t>co</a:t>
            </a:r>
            <a:r>
              <a:rPr lang="it-IT" dirty="0" smtClean="0">
                <a:latin typeface="Cambria" pitchFamily="18" charset="0"/>
              </a:rPr>
              <a:t>. 3</a:t>
            </a:r>
            <a:r>
              <a:rPr lang="it-IT" dirty="0">
                <a:latin typeface="Cambria" pitchFamily="18" charset="0"/>
              </a:rPr>
              <a:t>, </a:t>
            </a:r>
            <a:r>
              <a:rPr lang="it-IT" dirty="0" err="1">
                <a:latin typeface="Cambria" pitchFamily="18" charset="0"/>
              </a:rPr>
              <a:t>T.U.I.R.</a:t>
            </a:r>
            <a:r>
              <a:rPr lang="it-IT" dirty="0">
                <a:latin typeface="Cambria" pitchFamily="18" charset="0"/>
              </a:rPr>
              <a:t>);</a:t>
            </a:r>
          </a:p>
          <a:p>
            <a:pPr lvl="0" algn="just"/>
            <a:r>
              <a:rPr lang="it-IT" dirty="0">
                <a:latin typeface="Cambria" pitchFamily="18" charset="0"/>
                <a:cs typeface="Calibri"/>
              </a:rPr>
              <a:t>● </a:t>
            </a:r>
            <a:r>
              <a:rPr lang="it-IT" dirty="0" smtClean="0">
                <a:latin typeface="Cambria" pitchFamily="18" charset="0"/>
              </a:rPr>
              <a:t>ONLUS </a:t>
            </a:r>
            <a:r>
              <a:rPr lang="it-IT" dirty="0">
                <a:latin typeface="Cambria" pitchFamily="18" charset="0"/>
              </a:rPr>
              <a:t>(art. 10 </a:t>
            </a:r>
            <a:r>
              <a:rPr lang="it-IT" dirty="0" err="1">
                <a:latin typeface="Cambria" pitchFamily="18" charset="0"/>
              </a:rPr>
              <a:t>D.Lgs.</a:t>
            </a:r>
            <a:r>
              <a:rPr lang="it-IT" dirty="0">
                <a:latin typeface="Cambria" pitchFamily="18" charset="0"/>
              </a:rPr>
              <a:t> 460/97);</a:t>
            </a:r>
          </a:p>
          <a:p>
            <a:pPr lvl="0" algn="just"/>
            <a:r>
              <a:rPr lang="it-IT" dirty="0">
                <a:latin typeface="Cambria" pitchFamily="18" charset="0"/>
                <a:cs typeface="Calibri"/>
              </a:rPr>
              <a:t>● </a:t>
            </a:r>
            <a:r>
              <a:rPr lang="it-IT" dirty="0" smtClean="0">
                <a:latin typeface="Cambria" pitchFamily="18" charset="0"/>
              </a:rPr>
              <a:t>ENP </a:t>
            </a:r>
            <a:r>
              <a:rPr lang="it-IT" dirty="0">
                <a:latin typeface="Cambria" pitchFamily="18" charset="0"/>
              </a:rPr>
              <a:t>e ONLUS con attività di raccolta pubblica di fondi:</a:t>
            </a:r>
          </a:p>
          <a:p>
            <a:pPr lvl="0" algn="just"/>
            <a:r>
              <a:rPr lang="it-IT" dirty="0" smtClean="0">
                <a:latin typeface="Cambria" pitchFamily="18" charset="0"/>
              </a:rPr>
              <a:t>      - </a:t>
            </a:r>
            <a:r>
              <a:rPr lang="it-IT" dirty="0" err="1" smtClean="0">
                <a:latin typeface="Cambria" pitchFamily="18" charset="0"/>
              </a:rPr>
              <a:t>art</a:t>
            </a:r>
            <a:r>
              <a:rPr lang="it-IT" dirty="0" err="1">
                <a:latin typeface="Cambria" pitchFamily="18" charset="0"/>
              </a:rPr>
              <a:t>.</a:t>
            </a:r>
            <a:r>
              <a:rPr lang="it-IT" dirty="0">
                <a:latin typeface="Cambria" pitchFamily="18" charset="0"/>
              </a:rPr>
              <a:t> 20, </a:t>
            </a:r>
            <a:r>
              <a:rPr lang="it-IT" dirty="0" err="1">
                <a:latin typeface="Cambria" pitchFamily="18" charset="0"/>
              </a:rPr>
              <a:t>co</a:t>
            </a:r>
            <a:r>
              <a:rPr lang="it-IT" dirty="0">
                <a:latin typeface="Cambria" pitchFamily="18" charset="0"/>
              </a:rPr>
              <a:t>. 2, del D.P.R. 600/73</a:t>
            </a:r>
          </a:p>
          <a:p>
            <a:pPr lvl="0" algn="just"/>
            <a:r>
              <a:rPr lang="it-IT" dirty="0" smtClean="0">
                <a:latin typeface="Cambria" pitchFamily="18" charset="0"/>
              </a:rPr>
              <a:t>      - contributo </a:t>
            </a:r>
            <a:r>
              <a:rPr lang="it-IT" dirty="0">
                <a:latin typeface="Cambria" pitchFamily="18" charset="0"/>
              </a:rPr>
              <a:t>5 per mille</a:t>
            </a:r>
          </a:p>
          <a:p>
            <a:pPr lvl="0" algn="just"/>
            <a:r>
              <a:rPr lang="it-IT" dirty="0" smtClean="0">
                <a:latin typeface="Cambria" pitchFamily="18" charset="0"/>
              </a:rPr>
              <a:t>      - erogazioni </a:t>
            </a:r>
            <a:r>
              <a:rPr lang="it-IT" dirty="0">
                <a:latin typeface="Cambria" pitchFamily="18" charset="0"/>
              </a:rPr>
              <a:t>liberali deducibili art. 14 del D.L. 35/2005</a:t>
            </a:r>
          </a:p>
          <a:p>
            <a:pPr lvl="0" algn="just"/>
            <a:r>
              <a:rPr lang="it-IT" b="1" dirty="0" smtClean="0">
                <a:latin typeface="Cambria" pitchFamily="18" charset="0"/>
              </a:rPr>
              <a:t>3) Leggi </a:t>
            </a:r>
            <a:r>
              <a:rPr lang="it-IT" b="1" dirty="0">
                <a:latin typeface="Cambria" pitchFamily="18" charset="0"/>
              </a:rPr>
              <a:t>speciali</a:t>
            </a:r>
            <a:r>
              <a:rPr lang="it-IT" dirty="0">
                <a:latin typeface="Cambria" pitchFamily="18" charset="0"/>
              </a:rPr>
              <a:t>: Ass. Promozione Sociale, impresa sociale, volontariato, cooperative, ONG, enti   ecclesiastici , ecc.;</a:t>
            </a:r>
          </a:p>
          <a:p>
            <a:pPr lvl="0" algn="just"/>
            <a:r>
              <a:rPr lang="it-IT" b="1" dirty="0" smtClean="0">
                <a:latin typeface="Cambria" pitchFamily="18" charset="0"/>
              </a:rPr>
              <a:t>4) Linee </a:t>
            </a:r>
            <a:r>
              <a:rPr lang="it-IT" b="1" dirty="0">
                <a:latin typeface="Cambria" pitchFamily="18" charset="0"/>
              </a:rPr>
              <a:t>guida e raccomandazioni</a:t>
            </a:r>
            <a:r>
              <a:rPr lang="it-IT" dirty="0">
                <a:latin typeface="Cambria" pitchFamily="18" charset="0"/>
              </a:rPr>
              <a:t>:</a:t>
            </a:r>
          </a:p>
          <a:p>
            <a:pPr lvl="0" algn="just"/>
            <a:r>
              <a:rPr lang="it-IT" dirty="0" smtClean="0">
                <a:latin typeface="Cambria" pitchFamily="18" charset="0"/>
                <a:cs typeface="Calibri"/>
              </a:rPr>
              <a:t>● </a:t>
            </a:r>
            <a:r>
              <a:rPr lang="it-IT" dirty="0" smtClean="0">
                <a:latin typeface="Cambria" pitchFamily="18" charset="0"/>
              </a:rPr>
              <a:t>Linee </a:t>
            </a:r>
            <a:r>
              <a:rPr lang="it-IT" dirty="0">
                <a:latin typeface="Cambria" pitchFamily="18" charset="0"/>
              </a:rPr>
              <a:t>Guida dell’Agenzia per il Terzo Settore;</a:t>
            </a:r>
          </a:p>
          <a:p>
            <a:pPr lvl="0" algn="just"/>
            <a:r>
              <a:rPr lang="it-IT" dirty="0">
                <a:latin typeface="Cambria" pitchFamily="18" charset="0"/>
                <a:cs typeface="Calibri"/>
              </a:rPr>
              <a:t>● </a:t>
            </a:r>
            <a:r>
              <a:rPr lang="it-IT" dirty="0" smtClean="0">
                <a:latin typeface="Cambria" pitchFamily="18" charset="0"/>
              </a:rPr>
              <a:t>CNDCEC </a:t>
            </a:r>
            <a:r>
              <a:rPr lang="it-IT" dirty="0">
                <a:latin typeface="Cambria" pitchFamily="18" charset="0"/>
              </a:rPr>
              <a:t>- Raccomandazioni relative al “quadro sistematico per la preparazione e la presentazione del bilancio delle ANP”. </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a:bodyPr>
          <a:lstStyle/>
          <a:p>
            <a:r>
              <a:rPr lang="it-IT" sz="2400" b="1" u="sng" dirty="0">
                <a:latin typeface="Cambria" pitchFamily="18" charset="0"/>
              </a:rPr>
              <a:t>N</a:t>
            </a:r>
            <a:r>
              <a:rPr lang="it-IT" sz="2400" b="1" u="sng" dirty="0" smtClean="0">
                <a:latin typeface="Cambria" pitchFamily="18" charset="0"/>
              </a:rPr>
              <a:t>el caso di esclusivo esercizio di attività istituzionale</a:t>
            </a:r>
            <a:endParaRPr lang="it-IT" sz="2400" b="1" u="sng" dirty="0">
              <a:latin typeface="Cambria" pitchFamily="18" charset="0"/>
            </a:endParaRPr>
          </a:p>
        </p:txBody>
      </p:sp>
      <p:sp>
        <p:nvSpPr>
          <p:cNvPr id="4" name="CasellaDiTesto 3"/>
          <p:cNvSpPr txBox="1"/>
          <p:nvPr/>
        </p:nvSpPr>
        <p:spPr>
          <a:xfrm>
            <a:off x="611560" y="1412776"/>
            <a:ext cx="7992888" cy="3970318"/>
          </a:xfrm>
          <a:prstGeom prst="rect">
            <a:avLst/>
          </a:prstGeom>
          <a:noFill/>
        </p:spPr>
        <p:txBody>
          <a:bodyPr wrap="square" rtlCol="0">
            <a:spAutoFit/>
          </a:bodyPr>
          <a:lstStyle/>
          <a:p>
            <a:pPr algn="just"/>
            <a:r>
              <a:rPr lang="it-IT" dirty="0">
                <a:latin typeface="Cambria" pitchFamily="18" charset="0"/>
              </a:rPr>
              <a:t>Per gli enti non commerciali </a:t>
            </a:r>
            <a:r>
              <a:rPr lang="it-IT" u="sng" dirty="0">
                <a:latin typeface="Cambria" pitchFamily="18" charset="0"/>
              </a:rPr>
              <a:t>non esiste uno specifico obbligo di tenuta contabile</a:t>
            </a:r>
            <a:r>
              <a:rPr lang="it-IT" dirty="0">
                <a:latin typeface="Cambria" pitchFamily="18" charset="0"/>
              </a:rPr>
              <a:t> se non quello di sintetizzare le registrazioni contabili in un documento consuntivo per esigenze di natura interna o di informativa e di rendicontazione esterna</a:t>
            </a:r>
            <a:r>
              <a:rPr lang="it-IT" dirty="0" smtClean="0">
                <a:latin typeface="Cambria" pitchFamily="18" charset="0"/>
              </a:rPr>
              <a:t>.</a:t>
            </a:r>
          </a:p>
          <a:p>
            <a:pPr algn="just"/>
            <a:endParaRPr lang="it-IT" dirty="0">
              <a:latin typeface="Cambria" pitchFamily="18" charset="0"/>
            </a:endParaRPr>
          </a:p>
          <a:p>
            <a:pPr algn="just"/>
            <a:r>
              <a:rPr lang="it-IT" dirty="0" smtClean="0">
                <a:latin typeface="Cambria" pitchFamily="18" charset="0"/>
              </a:rPr>
              <a:t>E’, infatti, opportuna la </a:t>
            </a:r>
            <a:r>
              <a:rPr lang="it-IT" dirty="0">
                <a:latin typeface="Cambria" pitchFamily="18" charset="0"/>
              </a:rPr>
              <a:t>redazione di un </a:t>
            </a:r>
            <a:r>
              <a:rPr lang="it-IT" b="1" dirty="0">
                <a:latin typeface="Cambria" pitchFamily="18" charset="0"/>
              </a:rPr>
              <a:t>rendiconto economico e finanziario</a:t>
            </a:r>
            <a:r>
              <a:rPr lang="it-IT" dirty="0">
                <a:latin typeface="Cambria" pitchFamily="18" charset="0"/>
              </a:rPr>
              <a:t> (registrazioni entrate e uscite) per:</a:t>
            </a:r>
          </a:p>
          <a:p>
            <a:pPr lvl="0" algn="just"/>
            <a:r>
              <a:rPr lang="it-IT" dirty="0" smtClean="0">
                <a:latin typeface="Calibri"/>
                <a:cs typeface="Calibri"/>
              </a:rPr>
              <a:t> ● </a:t>
            </a:r>
            <a:r>
              <a:rPr lang="it-IT" dirty="0" smtClean="0">
                <a:latin typeface="Cambria" pitchFamily="18" charset="0"/>
              </a:rPr>
              <a:t>vincere </a:t>
            </a:r>
            <a:r>
              <a:rPr lang="it-IT" dirty="0">
                <a:latin typeface="Cambria" pitchFamily="18" charset="0"/>
              </a:rPr>
              <a:t>presunzioni di natura fiscale, </a:t>
            </a:r>
          </a:p>
          <a:p>
            <a:pPr lvl="0" algn="just"/>
            <a:r>
              <a:rPr lang="it-IT" dirty="0" smtClean="0">
                <a:cs typeface="Calibri"/>
              </a:rPr>
              <a:t> ● </a:t>
            </a:r>
            <a:r>
              <a:rPr lang="it-IT" dirty="0" smtClean="0">
                <a:latin typeface="Cambria" pitchFamily="18" charset="0"/>
              </a:rPr>
              <a:t>per </a:t>
            </a:r>
            <a:r>
              <a:rPr lang="it-IT" dirty="0">
                <a:latin typeface="Cambria" pitchFamily="18" charset="0"/>
              </a:rPr>
              <a:t>informare gli associati e tutti i portatori d’interesse dell’andamento della gestione e per verificare l’adeguatezza del sistema organizzativo interno. </a:t>
            </a:r>
            <a:endParaRPr lang="it-IT" dirty="0" smtClean="0">
              <a:latin typeface="Cambria" pitchFamily="18" charset="0"/>
            </a:endParaRPr>
          </a:p>
          <a:p>
            <a:pPr lvl="0" algn="just"/>
            <a:endParaRPr lang="it-IT" dirty="0">
              <a:latin typeface="Cambria" pitchFamily="18" charset="0"/>
            </a:endParaRPr>
          </a:p>
          <a:p>
            <a:pPr algn="just"/>
            <a:r>
              <a:rPr lang="it-IT" u="sng" dirty="0">
                <a:latin typeface="Cambria" pitchFamily="18" charset="0"/>
              </a:rPr>
              <a:t>Il </a:t>
            </a:r>
            <a:r>
              <a:rPr lang="it-IT" b="1" u="sng" dirty="0">
                <a:latin typeface="Cambria" pitchFamily="18" charset="0"/>
              </a:rPr>
              <a:t>bilancio preventivo</a:t>
            </a:r>
            <a:r>
              <a:rPr lang="it-IT" u="sng" dirty="0">
                <a:latin typeface="Cambria" pitchFamily="18" charset="0"/>
              </a:rPr>
              <a:t> non è obbligatorio. Può essere previsto per statuto</a:t>
            </a:r>
            <a:r>
              <a:rPr lang="it-IT" dirty="0">
                <a:latin typeface="Cambria" pitchFamily="18" charset="0"/>
              </a:rPr>
              <a:t>. In genere la sua previsione dipende dalla tipologia di ente, dalle sue finalità e dalle sue dimensioni</a:t>
            </a:r>
            <a:r>
              <a:rPr lang="it-IT" dirty="0" smtClean="0">
                <a:latin typeface="Cambria" pitchFamily="18" charset="0"/>
              </a:rPr>
              <a:t>.</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147248" cy="562074"/>
          </a:xfrm>
        </p:spPr>
        <p:txBody>
          <a:bodyPr>
            <a:normAutofit/>
          </a:bodyPr>
          <a:lstStyle/>
          <a:p>
            <a:r>
              <a:rPr lang="it-IT" sz="2700" b="1" u="sng" dirty="0" smtClean="0">
                <a:latin typeface="Cambria" pitchFamily="18" charset="0"/>
              </a:rPr>
              <a:t>Nel caso di </a:t>
            </a:r>
            <a:r>
              <a:rPr lang="it-IT" sz="2400" b="1" u="sng" dirty="0" smtClean="0">
                <a:latin typeface="Cambria" pitchFamily="18" charset="0"/>
              </a:rPr>
              <a:t>esercizio</a:t>
            </a:r>
            <a:r>
              <a:rPr lang="it-IT" sz="2700" b="1" u="sng" dirty="0" smtClean="0">
                <a:latin typeface="Cambria" pitchFamily="18" charset="0"/>
              </a:rPr>
              <a:t> anche di attività commerciale</a:t>
            </a:r>
            <a:endParaRPr lang="it-IT" dirty="0"/>
          </a:p>
        </p:txBody>
      </p:sp>
      <p:sp>
        <p:nvSpPr>
          <p:cNvPr id="4" name="CasellaDiTesto 3"/>
          <p:cNvSpPr txBox="1"/>
          <p:nvPr/>
        </p:nvSpPr>
        <p:spPr>
          <a:xfrm>
            <a:off x="467544" y="2060848"/>
            <a:ext cx="8208912" cy="1477328"/>
          </a:xfrm>
          <a:prstGeom prst="rect">
            <a:avLst/>
          </a:prstGeom>
          <a:noFill/>
        </p:spPr>
        <p:txBody>
          <a:bodyPr wrap="square" rtlCol="0">
            <a:spAutoFit/>
          </a:bodyPr>
          <a:lstStyle/>
          <a:p>
            <a:pPr algn="just"/>
            <a:r>
              <a:rPr lang="it-IT" dirty="0" smtClean="0">
                <a:latin typeface="Cambria" pitchFamily="18" charset="0"/>
              </a:rPr>
              <a:t>Tutti </a:t>
            </a:r>
            <a:r>
              <a:rPr lang="it-IT" dirty="0">
                <a:latin typeface="Cambria" pitchFamily="18" charset="0"/>
              </a:rPr>
              <a:t>gli enti non commerciali hanno </a:t>
            </a:r>
            <a:r>
              <a:rPr lang="it-IT" u="sng" dirty="0">
                <a:latin typeface="Cambria" pitchFamily="18" charset="0"/>
              </a:rPr>
              <a:t>l’obbligo di tenere una contabilità separata per l’attività commerciale eventualmente esercitata </a:t>
            </a:r>
            <a:r>
              <a:rPr lang="it-IT" dirty="0">
                <a:latin typeface="Cambria" pitchFamily="18" charset="0"/>
              </a:rPr>
              <a:t>(art. 144 </a:t>
            </a:r>
            <a:r>
              <a:rPr lang="it-IT" dirty="0" err="1">
                <a:latin typeface="Cambria" pitchFamily="18" charset="0"/>
              </a:rPr>
              <a:t>co</a:t>
            </a:r>
            <a:r>
              <a:rPr lang="it-IT" dirty="0">
                <a:latin typeface="Cambria" pitchFamily="18" charset="0"/>
              </a:rPr>
              <a:t>. 2 del TUIR</a:t>
            </a:r>
            <a:r>
              <a:rPr lang="it-IT" dirty="0" smtClean="0">
                <a:latin typeface="Cambria" pitchFamily="18" charset="0"/>
              </a:rPr>
              <a:t>).</a:t>
            </a:r>
          </a:p>
          <a:p>
            <a:pPr algn="just"/>
            <a:r>
              <a:rPr lang="it-IT" dirty="0" smtClean="0">
                <a:latin typeface="Cambria" pitchFamily="18" charset="0"/>
              </a:rPr>
              <a:t> </a:t>
            </a:r>
            <a:endParaRPr lang="it-IT" dirty="0">
              <a:latin typeface="Cambria" pitchFamily="18" charset="0"/>
            </a:endParaRPr>
          </a:p>
          <a:p>
            <a:pPr algn="just"/>
            <a:r>
              <a:rPr lang="it-IT" dirty="0">
                <a:latin typeface="Cambria" pitchFamily="18" charset="0"/>
              </a:rPr>
              <a:t>Il richiamo ai vincoli di contabilità (libri, registri e regimi) è quello dell’art. 20 D.P.R. 600/73 per gli enti non commerciali e l’art. 20-bis per le ONLUS</a:t>
            </a:r>
            <a:r>
              <a:rPr lang="it-IT" dirty="0" smtClean="0">
                <a:latin typeface="Cambria" pitchFamily="18" charset="0"/>
              </a:rPr>
              <a:t>.</a:t>
            </a:r>
            <a:endParaRPr lang="it-IT" dirty="0">
              <a:latin typeface="Cambri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79512" y="188640"/>
            <a:ext cx="6979493" cy="6480720"/>
          </a:xfrm>
          <a:prstGeom prst="rect">
            <a:avLst/>
          </a:prstGeom>
          <a:noFill/>
          <a:ln w="9525">
            <a:noFill/>
            <a:miter lim="800000"/>
            <a:headEnd/>
            <a:tailEnd/>
          </a:ln>
        </p:spPr>
      </p:pic>
      <p:pic>
        <p:nvPicPr>
          <p:cNvPr id="18435" name="Picture 3"/>
          <p:cNvPicPr>
            <a:picLocks noChangeAspect="1" noChangeArrowheads="1"/>
          </p:cNvPicPr>
          <p:nvPr/>
        </p:nvPicPr>
        <p:blipFill>
          <a:blip r:embed="rId3" cstate="print"/>
          <a:srcRect/>
          <a:stretch>
            <a:fillRect/>
          </a:stretch>
        </p:blipFill>
        <p:spPr bwMode="auto">
          <a:xfrm>
            <a:off x="6516216" y="116632"/>
            <a:ext cx="2520280" cy="7321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179513" y="260648"/>
            <a:ext cx="6840759" cy="6408712"/>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6516216" y="260648"/>
            <a:ext cx="2520280" cy="7321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99592" y="260648"/>
            <a:ext cx="7458075" cy="4953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683568" y="1124744"/>
            <a:ext cx="7924800" cy="5076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683568" y="980728"/>
            <a:ext cx="7953375" cy="535305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1115616" y="476672"/>
            <a:ext cx="7219950" cy="352425"/>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67544" y="620688"/>
            <a:ext cx="8280920" cy="6237312"/>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1043608" y="188640"/>
            <a:ext cx="7219950" cy="35242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2034</Words>
  <Application>Microsoft Office PowerPoint</Application>
  <PresentationFormat>Presentazione su schermo (4:3)</PresentationFormat>
  <Paragraphs>204</Paragraphs>
  <Slides>25</Slides>
  <Notes>1</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Tema di Office</vt:lpstr>
      <vt:lpstr>Diapositiva 1</vt:lpstr>
      <vt:lpstr>Nozione civilistica di ente non profit</vt:lpstr>
      <vt:lpstr>Nozione fiscale di ente non profit</vt:lpstr>
      <vt:lpstr>Nozione fiscale di ente non profit</vt:lpstr>
      <vt:lpstr>Perdita di qualifica di ente non commerciale</vt:lpstr>
      <vt:lpstr>Leggi speciali ENP</vt:lpstr>
      <vt:lpstr>Fonti di finanziamento</vt:lpstr>
      <vt:lpstr>Contributi da privati</vt:lpstr>
      <vt:lpstr>Contributi da privati</vt:lpstr>
      <vt:lpstr>Contributi da privati</vt:lpstr>
      <vt:lpstr>Contributi da privati</vt:lpstr>
      <vt:lpstr>Contributi da privati</vt:lpstr>
      <vt:lpstr>Contributi da privati</vt:lpstr>
      <vt:lpstr>Contributi da privati</vt:lpstr>
      <vt:lpstr>Contributi pubblici</vt:lpstr>
      <vt:lpstr>Contributi pubblici</vt:lpstr>
      <vt:lpstr>Modello EAS</vt:lpstr>
      <vt:lpstr>Principali riferimenti contabili e di rendicontazione</vt:lpstr>
      <vt:lpstr>Nel caso di esclusivo esercizio di attività istituzionale</vt:lpstr>
      <vt:lpstr>Nel caso di esercizio anche di attività commerciale</vt:lpstr>
      <vt:lpstr>Diapositiva 21</vt:lpstr>
      <vt:lpstr>Diapositiva 22</vt:lpstr>
      <vt:lpstr>Diapositiva 23</vt:lpstr>
      <vt:lpstr>Diapositiva 24</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Contributi da privati</dc:title>
  <dc:creator>Francesco Caputo</dc:creator>
  <cp:lastModifiedBy>Francesco Caputo</cp:lastModifiedBy>
  <cp:revision>36</cp:revision>
  <dcterms:created xsi:type="dcterms:W3CDTF">2012-02-20T10:18:19Z</dcterms:created>
  <dcterms:modified xsi:type="dcterms:W3CDTF">2012-02-21T12:23:35Z</dcterms:modified>
</cp:coreProperties>
</file>